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6" r:id="rId1"/>
    <p:sldMasterId id="2147483708" r:id="rId2"/>
    <p:sldMasterId id="2147483680" r:id="rId3"/>
    <p:sldMasterId id="2147483694" r:id="rId4"/>
    <p:sldMasterId id="2147483784" r:id="rId5"/>
    <p:sldMasterId id="2147483800" r:id="rId6"/>
  </p:sldMasterIdLst>
  <p:notesMasterIdLst>
    <p:notesMasterId r:id="rId19"/>
  </p:notesMasterIdLst>
  <p:handoutMasterIdLst>
    <p:handoutMasterId r:id="rId20"/>
  </p:handoutMasterIdLst>
  <p:sldIdLst>
    <p:sldId id="273" r:id="rId7"/>
    <p:sldId id="274" r:id="rId8"/>
    <p:sldId id="285" r:id="rId9"/>
    <p:sldId id="276" r:id="rId10"/>
    <p:sldId id="281" r:id="rId11"/>
    <p:sldId id="277" r:id="rId12"/>
    <p:sldId id="279" r:id="rId13"/>
    <p:sldId id="278" r:id="rId14"/>
    <p:sldId id="280" r:id="rId15"/>
    <p:sldId id="282" r:id="rId16"/>
    <p:sldId id="283" r:id="rId17"/>
    <p:sldId id="284" r:id="rId1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682">
          <p15:clr>
            <a:srgbClr val="A4A3A4"/>
          </p15:clr>
        </p15:guide>
        <p15:guide id="3" orient="horz" pos="903">
          <p15:clr>
            <a:srgbClr val="A4A3A4"/>
          </p15:clr>
        </p15:guide>
        <p15:guide id="4" orient="horz" pos="3858">
          <p15:clr>
            <a:srgbClr val="A4A3A4"/>
          </p15:clr>
        </p15:guide>
        <p15:guide id="5" orient="horz" pos="127">
          <p15:clr>
            <a:srgbClr val="A4A3A4"/>
          </p15:clr>
        </p15:guide>
        <p15:guide id="6" orient="horz" pos="4319">
          <p15:clr>
            <a:srgbClr val="A4A3A4"/>
          </p15:clr>
        </p15:guide>
        <p15:guide id="7" orient="horz" pos="4111">
          <p15:clr>
            <a:srgbClr val="A4A3A4"/>
          </p15:clr>
        </p15:guide>
        <p15:guide id="8" pos="2886">
          <p15:clr>
            <a:srgbClr val="A4A3A4"/>
          </p15:clr>
        </p15:guide>
        <p15:guide id="9" pos="286">
          <p15:clr>
            <a:srgbClr val="A4A3A4"/>
          </p15:clr>
        </p15:guide>
        <p15:guide id="10" pos="5473">
          <p15:clr>
            <a:srgbClr val="A4A3A4"/>
          </p15:clr>
        </p15:guide>
        <p15:guide id="11" pos="2937">
          <p15:clr>
            <a:srgbClr val="A4A3A4"/>
          </p15:clr>
        </p15:guide>
        <p15:guide id="12" pos="2842">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04040"/>
    <a:srgbClr val="FFD200"/>
    <a:srgbClr val="FFE600"/>
    <a:srgbClr val="000000"/>
    <a:srgbClr val="FF00FF"/>
    <a:srgbClr val="FF0090"/>
    <a:srgbClr val="FF0066"/>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591" autoAdjust="0"/>
  </p:normalViewPr>
  <p:slideViewPr>
    <p:cSldViewPr snapToGrid="0" snapToObjects="1" showGuides="1">
      <p:cViewPr varScale="1">
        <p:scale>
          <a:sx n="108" d="100"/>
          <a:sy n="108" d="100"/>
        </p:scale>
        <p:origin x="1740" y="102"/>
      </p:cViewPr>
      <p:guideLst>
        <p:guide orient="horz" pos="2160"/>
        <p:guide orient="horz" pos="682"/>
        <p:guide orient="horz" pos="903"/>
        <p:guide orient="horz" pos="3858"/>
        <p:guide orient="horz" pos="127"/>
        <p:guide orient="horz" pos="4319"/>
        <p:guide orient="horz" pos="4111"/>
        <p:guide pos="2886"/>
        <p:guide pos="286"/>
        <p:guide pos="5473"/>
        <p:guide pos="2937"/>
        <p:guide pos="2842"/>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p:scale>
          <a:sx n="200" d="100"/>
          <a:sy n="200" d="100"/>
        </p:scale>
        <p:origin x="612" y="2742"/>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GB" dirty="0">
              <a:latin typeface="Arial" pitchFamily="34" charset="0"/>
            </a:endParaRPr>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75A85089-C692-4DEA-AC49-04CF34D4FE14}" type="datetimeFigureOut">
              <a:rPr lang="en-GB" smtClean="0">
                <a:latin typeface="Arial" pitchFamily="34" charset="0"/>
              </a:rPr>
              <a:pPr/>
              <a:t>18/10/2017</a:t>
            </a:fld>
            <a:endParaRPr lang="en-GB" dirty="0">
              <a:latin typeface="Arial" pitchFamily="34" charset="0"/>
            </a:endParaRPr>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GB" dirty="0">
              <a:latin typeface="Arial" pitchFamily="34" charset="0"/>
            </a:endParaRPr>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D3A5C721-4BB5-4DB6-AD65-4BA2A62B05B6}" type="slidenum">
              <a:rPr lang="en-GB" smtClean="0">
                <a:latin typeface="Arial" pitchFamily="34" charset="0"/>
              </a:rPr>
              <a:pPr/>
              <a:t>‹#›</a:t>
            </a:fld>
            <a:endParaRPr lang="en-GB" dirty="0">
              <a:latin typeface="Arial" pitchFamily="34" charset="0"/>
            </a:endParaRPr>
          </a:p>
        </p:txBody>
      </p:sp>
    </p:spTree>
    <p:extLst>
      <p:ext uri="{BB962C8B-B14F-4D97-AF65-F5344CB8AC3E}">
        <p14:creationId xmlns:p14="http://schemas.microsoft.com/office/powerpoint/2010/main" val="1991632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Arial" pitchFamily="34" charset="0"/>
              </a:defRPr>
            </a:lvl1pPr>
          </a:lstStyle>
          <a:p>
            <a:endParaRPr lang="en-GB"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Arial" pitchFamily="34" charset="0"/>
              </a:defRPr>
            </a:lvl1pPr>
          </a:lstStyle>
          <a:p>
            <a:fld id="{8045EBA9-A28D-4849-BFEA-AA04F6A21B63}" type="datetimeFigureOut">
              <a:rPr lang="en-GB" smtClean="0"/>
              <a:pPr/>
              <a:t>18/10/2017</a:t>
            </a:fld>
            <a:endParaRPr lang="en-GB"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GB"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atin typeface="Arial" pitchFamily="34" charset="0"/>
              </a:defRPr>
            </a:lvl1pPr>
          </a:lstStyle>
          <a:p>
            <a:endParaRPr lang="en-GB"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atin typeface="Arial" pitchFamily="34" charset="0"/>
              </a:defRPr>
            </a:lvl1pPr>
          </a:lstStyle>
          <a:p>
            <a:fld id="{5B43D19E-BFDB-4C92-8EDD-32EDDA8F41DF}" type="slidenum">
              <a:rPr lang="en-GB" smtClean="0"/>
              <a:pPr/>
              <a:t>‹#›</a:t>
            </a:fld>
            <a:endParaRPr lang="en-GB" dirty="0"/>
          </a:p>
        </p:txBody>
      </p:sp>
    </p:spTree>
    <p:extLst>
      <p:ext uri="{BB962C8B-B14F-4D97-AF65-F5344CB8AC3E}">
        <p14:creationId xmlns:p14="http://schemas.microsoft.com/office/powerpoint/2010/main" val="1606270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http://toolscluster.net/wp-content/uploads/2017/04/Smart-Specialisation-S3-Platform.pdf</a:t>
            </a:r>
          </a:p>
          <a:p>
            <a:r>
              <a:rPr lang="en-US" dirty="0" smtClean="0"/>
              <a:t>http://www.s3vanguardinitiative.eu/sites/default/files/docs/general/declaration.pdf</a:t>
            </a:r>
          </a:p>
          <a:p>
            <a:r>
              <a:rPr lang="en-US" dirty="0" smtClean="0"/>
              <a:t>http://s3platform.jrc.ec.europa.eu/s3-energy-partnerships</a:t>
            </a:r>
          </a:p>
          <a:p>
            <a:endParaRPr lang="en-US" dirty="0"/>
          </a:p>
        </p:txBody>
      </p:sp>
      <p:sp>
        <p:nvSpPr>
          <p:cNvPr id="4" name="Slide Number Placeholder 3"/>
          <p:cNvSpPr>
            <a:spLocks noGrp="1"/>
          </p:cNvSpPr>
          <p:nvPr>
            <p:ph type="sldNum" sz="quarter" idx="10"/>
          </p:nvPr>
        </p:nvSpPr>
        <p:spPr/>
        <p:txBody>
          <a:bodyPr/>
          <a:lstStyle/>
          <a:p>
            <a:fld id="{5B43D19E-BFDB-4C92-8EDD-32EDDA8F41DF}" type="slidenum">
              <a:rPr lang="en-GB" smtClean="0"/>
              <a:pPr/>
              <a:t>2</a:t>
            </a:fld>
            <a:endParaRPr lang="en-GB" dirty="0"/>
          </a:p>
        </p:txBody>
      </p:sp>
    </p:spTree>
    <p:extLst>
      <p:ext uri="{BB962C8B-B14F-4D97-AF65-F5344CB8AC3E}">
        <p14:creationId xmlns:p14="http://schemas.microsoft.com/office/powerpoint/2010/main" val="17830908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wmf"/><Relationship Id="rId1" Type="http://schemas.openxmlformats.org/officeDocument/2006/relationships/slideMaster" Target="../slideMasters/slideMaster2.xml"/><Relationship Id="rId4" Type="http://schemas.openxmlformats.org/officeDocument/2006/relationships/image" Target="../media/image5.w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wmf"/><Relationship Id="rId1" Type="http://schemas.openxmlformats.org/officeDocument/2006/relationships/slideMaster" Target="../slideMasters/slideMaster2.xml"/><Relationship Id="rId4" Type="http://schemas.openxmlformats.org/officeDocument/2006/relationships/image" Target="../media/image5.w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wmf"/><Relationship Id="rId1" Type="http://schemas.openxmlformats.org/officeDocument/2006/relationships/slideMaster" Target="../slideMasters/slideMaster3.xml"/><Relationship Id="rId4" Type="http://schemas.openxmlformats.org/officeDocument/2006/relationships/image" Target="../media/image12.w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13.wmf"/><Relationship Id="rId1" Type="http://schemas.openxmlformats.org/officeDocument/2006/relationships/slideMaster" Target="../slideMasters/slideMaster3.xml"/><Relationship Id="rId4" Type="http://schemas.openxmlformats.org/officeDocument/2006/relationships/image" Target="../media/image11.emf"/></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6.wmf"/><Relationship Id="rId1" Type="http://schemas.openxmlformats.org/officeDocument/2006/relationships/slideMaster" Target="../slideMasters/slideMaster4.xml"/><Relationship Id="rId4" Type="http://schemas.openxmlformats.org/officeDocument/2006/relationships/image" Target="../media/image16.emf"/></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8.wmf"/><Relationship Id="rId1" Type="http://schemas.openxmlformats.org/officeDocument/2006/relationships/slideMaster" Target="../slideMasters/slideMaster4.xml"/><Relationship Id="rId4" Type="http://schemas.openxmlformats.org/officeDocument/2006/relationships/image" Target="../media/image15.wmf"/></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4" name="EYLogoGray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0" name="EY Panel small"/>
          <p:cNvSpPr>
            <a:spLocks noChangeAspect="1"/>
          </p:cNvSpPr>
          <p:nvPr userDrawn="1"/>
        </p:nvSpPr>
        <p:spPr>
          <a:xfrm>
            <a:off x="1932781" y="777240"/>
            <a:ext cx="6755607"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12" name="Cover Title Presentation Regular"/>
          <p:cNvSpPr>
            <a:spLocks noGrp="1"/>
          </p:cNvSpPr>
          <p:nvPr>
            <p:ph type="ctrTitle"/>
          </p:nvPr>
        </p:nvSpPr>
        <p:spPr>
          <a:xfrm>
            <a:off x="2212847" y="2240280"/>
            <a:ext cx="6217920" cy="860400"/>
          </a:xfrm>
        </p:spPr>
        <p:txBody>
          <a:bodyPr/>
          <a:lstStyle>
            <a:lvl1pPr>
              <a:defRPr>
                <a:solidFill>
                  <a:srgbClr val="404040"/>
                </a:solidFill>
                <a:latin typeface="+mn-lt"/>
                <a:cs typeface="Arial" pitchFamily="34" charset="0"/>
              </a:defRPr>
            </a:lvl1pPr>
          </a:lstStyle>
          <a:p>
            <a:r>
              <a:rPr lang="en-US" smtClean="0"/>
              <a:t>Click to edit Master title style</a:t>
            </a:r>
            <a:endParaRPr lang="en-US" dirty="0"/>
          </a:p>
        </p:txBody>
      </p:sp>
      <p:sp>
        <p:nvSpPr>
          <p:cNvPr id="15" name="Cover Subtitle Presentation Regular"/>
          <p:cNvSpPr>
            <a:spLocks noGrp="1"/>
          </p:cNvSpPr>
          <p:nvPr>
            <p:ph type="subTitle" idx="1"/>
          </p:nvPr>
        </p:nvSpPr>
        <p:spPr>
          <a:xfrm>
            <a:off x="2212848" y="3220754"/>
            <a:ext cx="621792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smtClean="0"/>
              <a:t>Click to edit Master title style</a:t>
            </a:r>
            <a:endParaRPr lang="en-US" dirty="0"/>
          </a:p>
        </p:txBody>
      </p:sp>
      <p:sp>
        <p:nvSpPr>
          <p:cNvPr id="3077"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latin typeface="+mn-lt"/>
              <a:cs typeface="Arial" pitchFamily="34" charset="0"/>
            </a:endParaRPr>
          </a:p>
        </p:txBody>
      </p:sp>
    </p:spTree>
    <p:extLst>
      <p:ext uri="{BB962C8B-B14F-4D97-AF65-F5344CB8AC3E}">
        <p14:creationId xmlns:p14="http://schemas.microsoft.com/office/powerpoint/2010/main" val="1999940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smtClean="0"/>
              <a:t>Click to edit Master title style</a:t>
            </a:r>
            <a:endParaRPr lang="en-US" dirty="0"/>
          </a:p>
        </p:txBody>
      </p:sp>
      <p:sp>
        <p:nvSpPr>
          <p:cNvPr id="4101"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latin typeface="+mn-lt"/>
              <a:cs typeface="Arial" pitchFamily="34" charset="0"/>
            </a:endParaRPr>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smtClean="0"/>
              <a:t>Click to edit Master title style</a:t>
            </a:r>
            <a:endParaRPr lang="en-US" dirty="0"/>
          </a:p>
        </p:txBody>
      </p:sp>
      <p:sp>
        <p:nvSpPr>
          <p:cNvPr id="4101"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latin typeface="+mn-lt"/>
              <a:cs typeface="Arial" pitchFamily="34" charset="0"/>
            </a:endParaRPr>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noProof="0" dirty="0">
              <a:solidFill>
                <a:schemeClr val="bg1"/>
              </a:solidFill>
              <a:latin typeface="+mn-lt"/>
              <a:cs typeface="Arial" pitchFamily="34" charset="0"/>
            </a:endParaRPr>
          </a:p>
        </p:txBody>
      </p:sp>
    </p:spTree>
    <p:extLst>
      <p:ext uri="{BB962C8B-B14F-4D97-AF65-F5344CB8AC3E}">
        <p14:creationId xmlns:p14="http://schemas.microsoft.com/office/powerpoint/2010/main" val="335068083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55612" y="719139"/>
            <a:ext cx="3506400" cy="5210062"/>
          </a:xfrm>
          <a:prstGeom prst="rect">
            <a:avLst/>
          </a:prstGeo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mn-lt"/>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extLst>
      <p:ext uri="{BB962C8B-B14F-4D97-AF65-F5344CB8AC3E}">
        <p14:creationId xmlns:p14="http://schemas.microsoft.com/office/powerpoint/2010/main" val="10900077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718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5" name="EYLogoGray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6" name="EY Panel small"/>
          <p:cNvSpPr>
            <a:spLocks noChangeAspect="1"/>
          </p:cNvSpPr>
          <p:nvPr userDrawn="1"/>
        </p:nvSpPr>
        <p:spPr>
          <a:xfrm>
            <a:off x="1932781" y="777240"/>
            <a:ext cx="6755607"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17" name="Cover Title Presentation Regular"/>
          <p:cNvSpPr>
            <a:spLocks noGrp="1"/>
          </p:cNvSpPr>
          <p:nvPr>
            <p:ph type="ctrTitle"/>
          </p:nvPr>
        </p:nvSpPr>
        <p:spPr>
          <a:xfrm>
            <a:off x="2212847" y="2240280"/>
            <a:ext cx="6217920" cy="860400"/>
          </a:xfrm>
        </p:spPr>
        <p:txBody>
          <a:bodyPr/>
          <a:lstStyle>
            <a:lvl1pPr>
              <a:defRPr>
                <a:solidFill>
                  <a:srgbClr val="404040"/>
                </a:solidFill>
                <a:latin typeface="+mn-lt"/>
                <a:cs typeface="Arial" pitchFamily="34" charset="0"/>
              </a:defRPr>
            </a:lvl1pPr>
          </a:lstStyle>
          <a:p>
            <a:r>
              <a:rPr lang="en-US" dirty="0" smtClean="0"/>
              <a:t>Click to edit Master title style</a:t>
            </a:r>
            <a:endParaRPr lang="en-US" dirty="0"/>
          </a:p>
        </p:txBody>
      </p:sp>
      <p:sp>
        <p:nvSpPr>
          <p:cNvPr id="18" name="Cover Subtitle Presentation Regular"/>
          <p:cNvSpPr>
            <a:spLocks noGrp="1"/>
          </p:cNvSpPr>
          <p:nvPr>
            <p:ph type="subTitle" idx="1"/>
          </p:nvPr>
        </p:nvSpPr>
        <p:spPr>
          <a:xfrm>
            <a:off x="2212848" y="3220754"/>
            <a:ext cx="621792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0" indent="0" algn="l">
              <a:buNone/>
              <a:defRPr sz="1600">
                <a:solidFill>
                  <a:srgbClr val="404040"/>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Tree>
    <p:extLst>
      <p:ext uri="{BB962C8B-B14F-4D97-AF65-F5344CB8AC3E}">
        <p14:creationId xmlns:p14="http://schemas.microsoft.com/office/powerpoint/2010/main" val="36741581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Cover alternate">
    <p:spTree>
      <p:nvGrpSpPr>
        <p:cNvPr id="1" name=""/>
        <p:cNvGrpSpPr/>
        <p:nvPr/>
      </p:nvGrpSpPr>
      <p:grpSpPr>
        <a:xfrm>
          <a:off x="0" y="0"/>
          <a:ext cx="0" cy="0"/>
          <a:chOff x="0" y="0"/>
          <a:chExt cx="0" cy="0"/>
        </a:xfrm>
      </p:grpSpPr>
      <p:pic>
        <p:nvPicPr>
          <p:cNvPr id="6" name="EYLogoGray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3" name="Freeform 5"/>
          <p:cNvSpPr>
            <a:spLocks noChangeAspect="1"/>
          </p:cNvSpPr>
          <p:nvPr userDrawn="1"/>
        </p:nvSpPr>
        <p:spPr bwMode="gray">
          <a:xfrm rot="10800000">
            <a:off x="3277045" y="457200"/>
            <a:ext cx="5413248" cy="4570413"/>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 name="Cover Title Presentation Regular"/>
          <p:cNvSpPr>
            <a:spLocks noGrp="1"/>
          </p:cNvSpPr>
          <p:nvPr>
            <p:ph type="ctrTitle"/>
          </p:nvPr>
        </p:nvSpPr>
        <p:spPr>
          <a:xfrm>
            <a:off x="3557109" y="1677507"/>
            <a:ext cx="4901184" cy="860400"/>
          </a:xfrm>
        </p:spPr>
        <p:txBody>
          <a:bodyPr/>
          <a:lstStyle>
            <a:lvl1pPr>
              <a:defRPr>
                <a:solidFill>
                  <a:srgbClr val="404040"/>
                </a:solidFill>
                <a:latin typeface="+mn-lt"/>
                <a:cs typeface="Arial" pitchFamily="34" charset="0"/>
              </a:defRPr>
            </a:lvl1pPr>
          </a:lstStyle>
          <a:p>
            <a:r>
              <a:rPr lang="en-US" dirty="0" smtClean="0"/>
              <a:t>Click to edit Master title style</a:t>
            </a:r>
            <a:endParaRPr lang="en-US" dirty="0"/>
          </a:p>
        </p:txBody>
      </p:sp>
      <p:sp>
        <p:nvSpPr>
          <p:cNvPr id="5" name="Cover Subtitle Presentation Regular"/>
          <p:cNvSpPr>
            <a:spLocks noGrp="1"/>
          </p:cNvSpPr>
          <p:nvPr>
            <p:ph type="subTitle" idx="1"/>
          </p:nvPr>
        </p:nvSpPr>
        <p:spPr>
          <a:xfrm>
            <a:off x="3557109" y="2685128"/>
            <a:ext cx="4901184"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Tree>
    <p:extLst>
      <p:ext uri="{BB962C8B-B14F-4D97-AF65-F5344CB8AC3E}">
        <p14:creationId xmlns:p14="http://schemas.microsoft.com/office/powerpoint/2010/main" val="21216263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Approved question wide">
    <p:spTree>
      <p:nvGrpSpPr>
        <p:cNvPr id="1" name=""/>
        <p:cNvGrpSpPr/>
        <p:nvPr/>
      </p:nvGrpSpPr>
      <p:grpSpPr>
        <a:xfrm>
          <a:off x="0" y="0"/>
          <a:ext cx="0" cy="0"/>
          <a:chOff x="0" y="0"/>
          <a:chExt cx="0" cy="0"/>
        </a:xfrm>
      </p:grpSpPr>
      <p:pic>
        <p:nvPicPr>
          <p:cNvPr id="10" name="EY Frame small"/>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779463"/>
            <a:ext cx="6753225" cy="3400425"/>
          </a:xfrm>
          <a:prstGeom prst="rect">
            <a:avLst/>
          </a:prstGeom>
        </p:spPr>
      </p:pic>
      <p:pic>
        <p:nvPicPr>
          <p:cNvPr id="15" name="EY Approach Line &amp; Indicator Dark Gra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8056" y="5879592"/>
            <a:ext cx="3780000" cy="618750"/>
          </a:xfrm>
          <a:prstGeom prst="rect">
            <a:avLst/>
          </a:prstGeom>
        </p:spPr>
      </p:pic>
      <p:pic>
        <p:nvPicPr>
          <p:cNvPr id="16" name="EYLogoGrayCove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7" name="Cover Subtitle Presentation Regular Dark Gray"/>
          <p:cNvSpPr>
            <a:spLocks noGrp="1"/>
          </p:cNvSpPr>
          <p:nvPr>
            <p:ph type="subTitle" idx="1"/>
          </p:nvPr>
        </p:nvSpPr>
        <p:spPr>
          <a:xfrm>
            <a:off x="886968" y="3258529"/>
            <a:ext cx="5943432" cy="645742"/>
          </a:xfrm>
          <a:prstGeom prst="rect">
            <a:avLst/>
          </a:prstGeo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
        <p:nvSpPr>
          <p:cNvPr id="8" name="Cover Title Presentation Regular Dark Gray"/>
          <p:cNvSpPr>
            <a:spLocks noGrp="1"/>
          </p:cNvSpPr>
          <p:nvPr>
            <p:ph type="ctrTitle"/>
          </p:nvPr>
        </p:nvSpPr>
        <p:spPr>
          <a:xfrm>
            <a:off x="886968" y="2288083"/>
            <a:ext cx="5943432" cy="860400"/>
          </a:xfrm>
          <a:prstGeom prst="rect">
            <a:avLst/>
          </a:prstGeom>
        </p:spPr>
        <p:txBody>
          <a:bodyPr/>
          <a:lstStyle>
            <a:lvl1pPr>
              <a:defRPr>
                <a:solidFill>
                  <a:srgbClr val="404040"/>
                </a:solidFill>
                <a:latin typeface="+mn-lt"/>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223587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Approved question tall">
    <p:spTree>
      <p:nvGrpSpPr>
        <p:cNvPr id="1" name=""/>
        <p:cNvGrpSpPr/>
        <p:nvPr/>
      </p:nvGrpSpPr>
      <p:grpSpPr>
        <a:xfrm>
          <a:off x="0" y="0"/>
          <a:ext cx="0" cy="0"/>
          <a:chOff x="0" y="0"/>
          <a:chExt cx="0" cy="0"/>
        </a:xfrm>
      </p:grpSpPr>
      <p:pic>
        <p:nvPicPr>
          <p:cNvPr id="11" name="EY Frame large"/>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57200"/>
            <a:ext cx="5413375" cy="4572000"/>
          </a:xfrm>
          <a:prstGeom prst="rect">
            <a:avLst/>
          </a:prstGeom>
        </p:spPr>
      </p:pic>
      <p:pic>
        <p:nvPicPr>
          <p:cNvPr id="15" name="EY Approach Line &amp; Indicator Dark Gray"/>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8056" y="5879592"/>
            <a:ext cx="3780000" cy="618750"/>
          </a:xfrm>
          <a:prstGeom prst="rect">
            <a:avLst/>
          </a:prstGeom>
        </p:spPr>
      </p:pic>
      <p:pic>
        <p:nvPicPr>
          <p:cNvPr id="16" name="EYLogoGrayCove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7" name="Cover Title Presentation Regular Dark Gray"/>
          <p:cNvSpPr>
            <a:spLocks noGrp="1"/>
          </p:cNvSpPr>
          <p:nvPr>
            <p:ph type="ctrTitle"/>
          </p:nvPr>
        </p:nvSpPr>
        <p:spPr>
          <a:xfrm>
            <a:off x="886968" y="1799130"/>
            <a:ext cx="4643060" cy="860400"/>
          </a:xfrm>
          <a:prstGeom prst="rect">
            <a:avLst/>
          </a:prstGeom>
        </p:spPr>
        <p:txBody>
          <a:bodyPr/>
          <a:lstStyle>
            <a:lvl1pPr>
              <a:defRPr>
                <a:solidFill>
                  <a:srgbClr val="404040"/>
                </a:solidFill>
                <a:latin typeface="+mn-lt"/>
                <a:cs typeface="Arial" pitchFamily="34" charset="0"/>
              </a:defRPr>
            </a:lvl1pPr>
          </a:lstStyle>
          <a:p>
            <a:r>
              <a:rPr lang="en-US" dirty="0" smtClean="0"/>
              <a:t>Click to edit Master title style</a:t>
            </a:r>
            <a:endParaRPr lang="en-US" dirty="0"/>
          </a:p>
        </p:txBody>
      </p:sp>
      <p:sp>
        <p:nvSpPr>
          <p:cNvPr id="8" name="Cover Subtitle Presentation Regular Dark Gray"/>
          <p:cNvSpPr>
            <a:spLocks noGrp="1"/>
          </p:cNvSpPr>
          <p:nvPr>
            <p:ph type="subTitle" idx="1"/>
          </p:nvPr>
        </p:nvSpPr>
        <p:spPr>
          <a:xfrm>
            <a:off x="886968" y="2769576"/>
            <a:ext cx="4643060" cy="645742"/>
          </a:xfrm>
          <a:prstGeom prst="rect">
            <a:avLst/>
          </a:prstGeo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Tree>
    <p:extLst>
      <p:ext uri="{BB962C8B-B14F-4D97-AF65-F5344CB8AC3E}">
        <p14:creationId xmlns:p14="http://schemas.microsoft.com/office/powerpoint/2010/main" val="1597294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a:defRPr>
                <a:solidFill>
                  <a:schemeClr val="bg1"/>
                </a:solidFill>
                <a:latin typeface="+mn-lt"/>
                <a:cs typeface="Arial" pitchFamily="34" charset="0"/>
              </a:defRPr>
            </a:lvl1pPr>
            <a:lvl2pPr>
              <a:defRPr>
                <a:solidFill>
                  <a:schemeClr val="bg1"/>
                </a:solidFill>
                <a:latin typeface="+mn-lt"/>
                <a:cs typeface="Arial" pitchFamily="34" charset="0"/>
              </a:defRPr>
            </a:lvl2pPr>
            <a:lvl3pPr>
              <a:defRPr>
                <a:solidFill>
                  <a:schemeClr val="bg1"/>
                </a:solidFill>
                <a:latin typeface="+mn-lt"/>
                <a:cs typeface="Arial" pitchFamily="34" charset="0"/>
              </a:defRPr>
            </a:lvl3pPr>
            <a:lvl4pPr>
              <a:defRPr>
                <a:solidFill>
                  <a:schemeClr val="bg1"/>
                </a:solidFill>
                <a:latin typeface="+mn-lt"/>
                <a:cs typeface="Arial" pitchFamily="34" charset="0"/>
              </a:defRPr>
            </a:lvl4pPr>
            <a:lvl5pPr>
              <a:defRPr>
                <a:solidFill>
                  <a:schemeClr val="bg1"/>
                </a:solidFill>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25600"/>
            <a:ext cx="8229600" cy="4698975"/>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5687483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latin typeface="+mn-lt"/>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Tree>
    <p:extLst>
      <p:ext uri="{BB962C8B-B14F-4D97-AF65-F5344CB8AC3E}">
        <p14:creationId xmlns:p14="http://schemas.microsoft.com/office/powerpoint/2010/main" val="1289109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latin typeface="+mn-lt"/>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356616">
              <a:defRPr>
                <a:solidFill>
                  <a:schemeClr val="bg1"/>
                </a:solidFill>
                <a:latin typeface="+mn-lt"/>
                <a:cs typeface="Arial" pitchFamily="34" charset="0"/>
              </a:defRPr>
            </a:lvl2pPr>
            <a:lvl3pPr marL="713232">
              <a:defRPr>
                <a:solidFill>
                  <a:schemeClr val="bg1"/>
                </a:solidFill>
                <a:latin typeface="+mn-lt"/>
                <a:cs typeface="Arial" pitchFamily="34" charset="0"/>
              </a:defRPr>
            </a:lvl3pPr>
            <a:lvl4pPr marL="1069848">
              <a:defRPr>
                <a:solidFill>
                  <a:schemeClr val="bg1"/>
                </a:solidFill>
                <a:latin typeface="+mn-lt"/>
                <a:cs typeface="Arial" pitchFamily="34" charset="0"/>
              </a:defRPr>
            </a:lvl4pPr>
            <a:lvl5pPr marL="1426464">
              <a:defRPr>
                <a:solidFill>
                  <a:schemeClr val="bg1"/>
                </a:solidFill>
                <a:latin typeface="+mn-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Tree>
    <p:extLst>
      <p:ext uri="{BB962C8B-B14F-4D97-AF65-F5344CB8AC3E}">
        <p14:creationId xmlns:p14="http://schemas.microsoft.com/office/powerpoint/2010/main" val="34619011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769335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19545533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426464"/>
            <a:ext cx="4038600" cy="4691061"/>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26464"/>
            <a:ext cx="4038600" cy="4691061"/>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16146428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51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0" name="Text Placeholder 9"/>
          <p:cNvSpPr>
            <a:spLocks noGrp="1"/>
          </p:cNvSpPr>
          <p:nvPr>
            <p:ph type="body" sz="quarter" idx="12"/>
          </p:nvPr>
        </p:nvSpPr>
        <p:spPr>
          <a:xfrm>
            <a:off x="457200" y="1426464"/>
            <a:ext cx="4042800" cy="640800"/>
          </a:xfrm>
          <a:prstGeom prst="rect">
            <a:avLst/>
          </a:prstGeom>
        </p:spPr>
        <p:txBody>
          <a:bodyPr anchor="t" anchorCtr="0"/>
          <a:lstStyle>
            <a:lvl1pPr>
              <a:buNone/>
              <a:defRPr b="1">
                <a:solidFill>
                  <a:schemeClr val="bg1"/>
                </a:solidFill>
              </a:defRPr>
            </a:lvl1pPr>
          </a:lstStyle>
          <a:p>
            <a:pPr lvl="0"/>
            <a:endParaRPr lang="en-US" dirty="0"/>
          </a:p>
        </p:txBody>
      </p:sp>
      <p:sp>
        <p:nvSpPr>
          <p:cNvPr id="11" name="Text Placeholder 9"/>
          <p:cNvSpPr>
            <a:spLocks noGrp="1"/>
          </p:cNvSpPr>
          <p:nvPr>
            <p:ph type="body" sz="quarter" idx="13"/>
          </p:nvPr>
        </p:nvSpPr>
        <p:spPr>
          <a:xfrm>
            <a:off x="4651200" y="1426464"/>
            <a:ext cx="4042800" cy="640800"/>
          </a:xfrm>
          <a:prstGeom prst="rect">
            <a:avLst/>
          </a:prstGeom>
        </p:spPr>
        <p:txBody>
          <a:bodyPr anchor="t" anchorCtr="0"/>
          <a:lstStyle>
            <a:lvl1pPr>
              <a:buNone/>
              <a:defRPr b="1">
                <a:solidFill>
                  <a:schemeClr val="bg1"/>
                </a:solidFill>
              </a:defRPr>
            </a:lvl1pPr>
          </a:lstStyle>
          <a:p>
            <a:pPr lvl="0"/>
            <a:endParaRPr lang="en-US" dirty="0"/>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18758792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4128"/>
            <a:ext cx="8229600" cy="1643063"/>
          </a:xfrm>
          <a:prstGeom prst="rect">
            <a:avLst/>
          </a:prstGeom>
        </p:spPr>
        <p:txBody>
          <a:bodyPr/>
          <a:lstStyle>
            <a:lvl1pPr marL="0" indent="0" algn="l">
              <a:lnSpc>
                <a:spcPct val="85000"/>
              </a:lnSpc>
              <a:spcBef>
                <a:spcPts val="0"/>
              </a:spcBef>
              <a:buNone/>
              <a:defRPr sz="5000" b="1">
                <a:solidFill>
                  <a:schemeClr val="bg2"/>
                </a:solidFill>
                <a:latin typeface="+mn-lt"/>
              </a:defRPr>
            </a:lvl1pPr>
            <a:lvl2pPr marL="0" indent="0">
              <a:buNone/>
              <a:defRPr/>
            </a:lvl2pPr>
            <a:lvl3pPr marL="0" indent="0">
              <a:buNone/>
              <a:defRPr/>
            </a:lvl3pPr>
            <a:lvl4pPr marL="0" indent="0">
              <a:buNone/>
              <a:defRPr/>
            </a:lvl4pPr>
            <a:lvl5pPr marL="0" indent="0">
              <a:buNone/>
              <a:defRPr/>
            </a:lvl5pPr>
          </a:lstStyle>
          <a:p>
            <a:pPr lvl="0"/>
            <a:r>
              <a:rPr lang="en-US" dirty="0"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endParaRPr>
          </a:p>
        </p:txBody>
      </p:sp>
    </p:spTree>
    <p:extLst>
      <p:ext uri="{BB962C8B-B14F-4D97-AF65-F5344CB8AC3E}">
        <p14:creationId xmlns:p14="http://schemas.microsoft.com/office/powerpoint/2010/main" val="26156250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smtClean="0"/>
              <a:t>Click to edit Master title style</a:t>
            </a:r>
            <a:endParaRPr lang="en-US" dirty="0"/>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20448329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smtClean="0"/>
              <a:t>Click to edit Master title style</a:t>
            </a:r>
            <a:endParaRPr lang="en-US" dirty="0"/>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393080655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Tree>
    <p:extLst>
      <p:ext uri="{BB962C8B-B14F-4D97-AF65-F5344CB8AC3E}">
        <p14:creationId xmlns:p14="http://schemas.microsoft.com/office/powerpoint/2010/main" val="35631518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smtClean="0"/>
              <a:t>Click to edit Master title style</a:t>
            </a:r>
            <a:endParaRPr lang="en-US" dirty="0"/>
          </a:p>
        </p:txBody>
      </p:sp>
      <p:sp>
        <p:nvSpPr>
          <p:cNvPr id="5" name="Freeform 5"/>
          <p:cNvSpPr>
            <a:spLocks/>
          </p:cNvSpPr>
          <p:nvPr userDrawn="1"/>
        </p:nvSpPr>
        <p:spPr bwMode="gray">
          <a:xfrm>
            <a:off x="457200" y="1033272"/>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393080655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noProof="0" dirty="0">
              <a:solidFill>
                <a:schemeClr val="bg1"/>
              </a:solidFill>
            </a:endParaRPr>
          </a:p>
        </p:txBody>
      </p:sp>
    </p:spTree>
    <p:extLst>
      <p:ext uri="{BB962C8B-B14F-4D97-AF65-F5344CB8AC3E}">
        <p14:creationId xmlns:p14="http://schemas.microsoft.com/office/powerpoint/2010/main" val="166112614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55612" y="719139"/>
            <a:ext cx="3506400" cy="5210062"/>
          </a:xfrm>
          <a:prstGeom prst="rect">
            <a:avLst/>
          </a:prstGeo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mn-lt"/>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extLst>
      <p:ext uri="{BB962C8B-B14F-4D97-AF65-F5344CB8AC3E}">
        <p14:creationId xmlns:p14="http://schemas.microsoft.com/office/powerpoint/2010/main" val="24193976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80372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4" name="EYLogoWhite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10361" y="5340096"/>
            <a:ext cx="987552" cy="1156968"/>
          </a:xfrm>
          <a:prstGeom prst="rect">
            <a:avLst/>
          </a:prstGeom>
        </p:spPr>
      </p:pic>
      <p:sp>
        <p:nvSpPr>
          <p:cNvPr id="16" name="EY Panel small"/>
          <p:cNvSpPr>
            <a:spLocks noChangeAspect="1"/>
          </p:cNvSpPr>
          <p:nvPr userDrawn="1"/>
        </p:nvSpPr>
        <p:spPr>
          <a:xfrm>
            <a:off x="1932781" y="777240"/>
            <a:ext cx="6755607"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17" name="Cover Title Presentation Regular"/>
          <p:cNvSpPr>
            <a:spLocks noGrp="1"/>
          </p:cNvSpPr>
          <p:nvPr>
            <p:ph type="ctrTitle"/>
          </p:nvPr>
        </p:nvSpPr>
        <p:spPr>
          <a:xfrm>
            <a:off x="2212847" y="2240280"/>
            <a:ext cx="6217920" cy="860400"/>
          </a:xfrm>
        </p:spPr>
        <p:txBody>
          <a:bodyPr/>
          <a:lstStyle>
            <a:lvl1pPr>
              <a:defRPr>
                <a:solidFill>
                  <a:srgbClr val="404040"/>
                </a:solidFill>
                <a:latin typeface="+mn-lt"/>
                <a:cs typeface="Arial" pitchFamily="34" charset="0"/>
              </a:defRPr>
            </a:lvl1pPr>
          </a:lstStyle>
          <a:p>
            <a:r>
              <a:rPr lang="en-US" dirty="0" smtClean="0"/>
              <a:t>Click to edit Master title style</a:t>
            </a:r>
            <a:endParaRPr lang="en-US" dirty="0"/>
          </a:p>
        </p:txBody>
      </p:sp>
      <p:sp>
        <p:nvSpPr>
          <p:cNvPr id="18" name="Cover Subtitle Presentation Regular"/>
          <p:cNvSpPr>
            <a:spLocks noGrp="1"/>
          </p:cNvSpPr>
          <p:nvPr>
            <p:ph type="subTitle" idx="1"/>
          </p:nvPr>
        </p:nvSpPr>
        <p:spPr>
          <a:xfrm>
            <a:off x="2212848" y="3220754"/>
            <a:ext cx="621792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0" indent="0" algn="l">
              <a:buNone/>
              <a:defRPr sz="1600">
                <a:solidFill>
                  <a:srgbClr val="404040"/>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1"/>
            <a:r>
              <a:rPr lang="en-US" dirty="0" smtClean="0"/>
              <a:t>Click to edit Master subtitle style</a:t>
            </a:r>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Cover alternate">
    <p:spTree>
      <p:nvGrpSpPr>
        <p:cNvPr id="1" name=""/>
        <p:cNvGrpSpPr/>
        <p:nvPr/>
      </p:nvGrpSpPr>
      <p:grpSpPr>
        <a:xfrm>
          <a:off x="0" y="0"/>
          <a:ext cx="0" cy="0"/>
          <a:chOff x="0" y="0"/>
          <a:chExt cx="0" cy="0"/>
        </a:xfrm>
      </p:grpSpPr>
      <p:pic>
        <p:nvPicPr>
          <p:cNvPr id="10" name="EYLogoWhite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10361" y="5340096"/>
            <a:ext cx="987552" cy="1156968"/>
          </a:xfrm>
          <a:prstGeom prst="rect">
            <a:avLst/>
          </a:prstGeom>
        </p:spPr>
      </p:pic>
      <p:sp>
        <p:nvSpPr>
          <p:cNvPr id="7" name="EY Panel large"/>
          <p:cNvSpPr>
            <a:spLocks noChangeAspect="1"/>
          </p:cNvSpPr>
          <p:nvPr userDrawn="1"/>
        </p:nvSpPr>
        <p:spPr bwMode="gray">
          <a:xfrm rot="10800000">
            <a:off x="3277045" y="457200"/>
            <a:ext cx="5413248" cy="4570413"/>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Cover Title Presentation Regular"/>
          <p:cNvSpPr>
            <a:spLocks noGrp="1"/>
          </p:cNvSpPr>
          <p:nvPr>
            <p:ph type="ctrTitle"/>
          </p:nvPr>
        </p:nvSpPr>
        <p:spPr>
          <a:xfrm>
            <a:off x="3557109" y="1677507"/>
            <a:ext cx="4937760" cy="860400"/>
          </a:xfrm>
        </p:spPr>
        <p:txBody>
          <a:bodyPr/>
          <a:lstStyle>
            <a:lvl1pPr>
              <a:defRPr>
                <a:solidFill>
                  <a:srgbClr val="404040"/>
                </a:solidFill>
                <a:latin typeface="+mn-lt"/>
                <a:cs typeface="Arial" pitchFamily="34" charset="0"/>
              </a:defRPr>
            </a:lvl1pPr>
          </a:lstStyle>
          <a:p>
            <a:r>
              <a:rPr lang="en-US" dirty="0" smtClean="0"/>
              <a:t>Click to edit Master title style</a:t>
            </a:r>
            <a:endParaRPr lang="en-US" dirty="0"/>
          </a:p>
        </p:txBody>
      </p:sp>
      <p:sp>
        <p:nvSpPr>
          <p:cNvPr id="12" name="Cover Subtitle Presentation Regular"/>
          <p:cNvSpPr>
            <a:spLocks noGrp="1"/>
          </p:cNvSpPr>
          <p:nvPr>
            <p:ph type="subTitle" idx="1"/>
          </p:nvPr>
        </p:nvSpPr>
        <p:spPr>
          <a:xfrm>
            <a:off x="3557109" y="2685128"/>
            <a:ext cx="493776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Tree>
    <p:extLst>
      <p:ext uri="{BB962C8B-B14F-4D97-AF65-F5344CB8AC3E}">
        <p14:creationId xmlns:p14="http://schemas.microsoft.com/office/powerpoint/2010/main" val="21216263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Approved question wide">
    <p:spTree>
      <p:nvGrpSpPr>
        <p:cNvPr id="1" name=""/>
        <p:cNvGrpSpPr/>
        <p:nvPr/>
      </p:nvGrpSpPr>
      <p:grpSpPr>
        <a:xfrm>
          <a:off x="0" y="0"/>
          <a:ext cx="0" cy="0"/>
          <a:chOff x="0" y="0"/>
          <a:chExt cx="0" cy="0"/>
        </a:xfrm>
      </p:grpSpPr>
      <p:pic>
        <p:nvPicPr>
          <p:cNvPr id="15" name="EYLogoWhite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10361" y="5340096"/>
            <a:ext cx="987552" cy="1156968"/>
          </a:xfrm>
          <a:prstGeom prst="rect">
            <a:avLst/>
          </a:prstGeom>
        </p:spPr>
      </p:pic>
      <p:pic>
        <p:nvPicPr>
          <p:cNvPr id="16" name="EY Approach Line &amp; Indicator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8056" y="5879592"/>
            <a:ext cx="3780000" cy="618750"/>
          </a:xfrm>
          <a:prstGeom prst="rect">
            <a:avLst/>
          </a:prstGeom>
        </p:spPr>
      </p:pic>
      <p:pic>
        <p:nvPicPr>
          <p:cNvPr id="7" name="EY Frame small"/>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200" y="777240"/>
            <a:ext cx="6753225" cy="3400425"/>
          </a:xfrm>
          <a:prstGeom prst="rect">
            <a:avLst/>
          </a:prstGeom>
        </p:spPr>
      </p:pic>
      <p:sp>
        <p:nvSpPr>
          <p:cNvPr id="8" name="Cover Subtitle Presentation Regular White"/>
          <p:cNvSpPr>
            <a:spLocks noGrp="1"/>
          </p:cNvSpPr>
          <p:nvPr>
            <p:ph type="subTitle" idx="1"/>
          </p:nvPr>
        </p:nvSpPr>
        <p:spPr>
          <a:xfrm>
            <a:off x="888191" y="3258529"/>
            <a:ext cx="5943432" cy="645742"/>
          </a:xfrm>
          <a:prstGeom prst="rect">
            <a:avLst/>
          </a:prstGeom>
        </p:spPr>
        <p:txBody>
          <a:bodyPr/>
          <a:lstStyle>
            <a:lvl1pPr marL="0" indent="0" algn="l">
              <a:buNone/>
              <a:defRPr sz="2000">
                <a:solidFill>
                  <a:srgbClr val="FFFFFF"/>
                </a:solidFill>
                <a:latin typeface="+mn-lt"/>
                <a:cs typeface="Arial" pitchFamily="34" charset="0"/>
              </a:defRPr>
            </a:lvl1pPr>
            <a:lvl2pPr marL="0" indent="0" algn="l">
              <a:buNone/>
              <a:defRPr sz="1600">
                <a:solidFill>
                  <a:srgbClr val="FFFFFF"/>
                </a:solidFill>
              </a:defRPr>
            </a:lvl2pPr>
            <a:lvl3pPr marL="0" indent="0" algn="l">
              <a:buNone/>
              <a:defRPr sz="1600">
                <a:solidFill>
                  <a:srgbClr val="FFFFFF"/>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
        <p:nvSpPr>
          <p:cNvPr id="9" name="Cover Title Presentation Regular White"/>
          <p:cNvSpPr>
            <a:spLocks noGrp="1"/>
          </p:cNvSpPr>
          <p:nvPr>
            <p:ph type="ctrTitle"/>
          </p:nvPr>
        </p:nvSpPr>
        <p:spPr>
          <a:xfrm>
            <a:off x="888191" y="2288083"/>
            <a:ext cx="5943432" cy="860400"/>
          </a:xfrm>
          <a:prstGeom prst="rect">
            <a:avLst/>
          </a:prstGeom>
        </p:spPr>
        <p:txBody>
          <a:bodyPr/>
          <a:lstStyle>
            <a:lvl1pPr>
              <a:defRPr>
                <a:solidFill>
                  <a:srgbClr val="FFFFFF"/>
                </a:solidFill>
                <a:latin typeface="+mn-lt"/>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223587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Approved question tall">
    <p:spTree>
      <p:nvGrpSpPr>
        <p:cNvPr id="1" name=""/>
        <p:cNvGrpSpPr/>
        <p:nvPr/>
      </p:nvGrpSpPr>
      <p:grpSpPr>
        <a:xfrm>
          <a:off x="0" y="0"/>
          <a:ext cx="0" cy="0"/>
          <a:chOff x="0" y="0"/>
          <a:chExt cx="0" cy="0"/>
        </a:xfrm>
      </p:grpSpPr>
      <p:pic>
        <p:nvPicPr>
          <p:cNvPr id="11" name="EY Frame large"/>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57200"/>
            <a:ext cx="5413375" cy="4572000"/>
          </a:xfrm>
          <a:prstGeom prst="rect">
            <a:avLst/>
          </a:prstGeom>
        </p:spPr>
      </p:pic>
      <p:pic>
        <p:nvPicPr>
          <p:cNvPr id="15" name="EYLogoWhiteCove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10361" y="5340096"/>
            <a:ext cx="987552" cy="1156968"/>
          </a:xfrm>
          <a:prstGeom prst="rect">
            <a:avLst/>
          </a:prstGeom>
        </p:spPr>
      </p:pic>
      <p:pic>
        <p:nvPicPr>
          <p:cNvPr id="16" name="EY Approach Line &amp; Indicator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8056" y="5879592"/>
            <a:ext cx="3780000" cy="618750"/>
          </a:xfrm>
          <a:prstGeom prst="rect">
            <a:avLst/>
          </a:prstGeom>
        </p:spPr>
      </p:pic>
      <p:sp>
        <p:nvSpPr>
          <p:cNvPr id="7" name="Cover Title Presentation Regular White"/>
          <p:cNvSpPr>
            <a:spLocks noGrp="1"/>
          </p:cNvSpPr>
          <p:nvPr>
            <p:ph type="ctrTitle"/>
          </p:nvPr>
        </p:nvSpPr>
        <p:spPr>
          <a:xfrm>
            <a:off x="886968" y="1799130"/>
            <a:ext cx="4643060" cy="860400"/>
          </a:xfrm>
          <a:prstGeom prst="rect">
            <a:avLst/>
          </a:prstGeom>
        </p:spPr>
        <p:txBody>
          <a:bodyPr/>
          <a:lstStyle>
            <a:lvl1pPr>
              <a:defRPr>
                <a:solidFill>
                  <a:srgbClr val="FFFFFF"/>
                </a:solidFill>
                <a:latin typeface="+mn-lt"/>
                <a:cs typeface="Arial" pitchFamily="34" charset="0"/>
              </a:defRPr>
            </a:lvl1pPr>
          </a:lstStyle>
          <a:p>
            <a:r>
              <a:rPr lang="en-US" dirty="0" smtClean="0"/>
              <a:t>Click to edit Master title style</a:t>
            </a:r>
            <a:endParaRPr lang="en-US" dirty="0"/>
          </a:p>
        </p:txBody>
      </p:sp>
      <p:sp>
        <p:nvSpPr>
          <p:cNvPr id="8" name="Cover Subtitle Presentation Regular White"/>
          <p:cNvSpPr>
            <a:spLocks noGrp="1"/>
          </p:cNvSpPr>
          <p:nvPr>
            <p:ph type="subTitle" idx="1"/>
          </p:nvPr>
        </p:nvSpPr>
        <p:spPr>
          <a:xfrm>
            <a:off x="886968" y="2769576"/>
            <a:ext cx="4643060" cy="645742"/>
          </a:xfrm>
          <a:prstGeom prst="rect">
            <a:avLst/>
          </a:prstGeom>
        </p:spPr>
        <p:txBody>
          <a:bodyPr/>
          <a:lstStyle>
            <a:lvl1pPr marL="0" indent="0" algn="l">
              <a:buNone/>
              <a:defRPr sz="2000">
                <a:solidFill>
                  <a:srgbClr val="FFFFFF"/>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Tree>
    <p:extLst>
      <p:ext uri="{BB962C8B-B14F-4D97-AF65-F5344CB8AC3E}">
        <p14:creationId xmlns:p14="http://schemas.microsoft.com/office/powerpoint/2010/main" val="15972940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25600"/>
            <a:ext cx="8229600" cy="46989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latin typeface="+mn-lt"/>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25598"/>
            <a:ext cx="8229600" cy="4698977"/>
          </a:xfr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9"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1289109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356616">
              <a:defRPr>
                <a:solidFill>
                  <a:schemeClr val="bg1"/>
                </a:solidFill>
                <a:latin typeface="+mn-lt"/>
                <a:cs typeface="Arial" pitchFamily="34" charset="0"/>
              </a:defRPr>
            </a:lvl2pPr>
            <a:lvl3pPr marL="713232">
              <a:defRPr>
                <a:solidFill>
                  <a:schemeClr val="bg1"/>
                </a:solidFill>
                <a:latin typeface="+mn-lt"/>
                <a:cs typeface="Arial" pitchFamily="34" charset="0"/>
              </a:defRPr>
            </a:lvl3pPr>
            <a:lvl4pPr marL="1069848">
              <a:defRPr>
                <a:solidFill>
                  <a:schemeClr val="bg1"/>
                </a:solidFill>
                <a:latin typeface="+mn-lt"/>
                <a:cs typeface="Arial" pitchFamily="34" charset="0"/>
              </a:defRPr>
            </a:lvl4pPr>
            <a:lvl5pPr marL="1426464">
              <a:defRPr>
                <a:solidFill>
                  <a:schemeClr val="bg1"/>
                </a:solidFill>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Tree>
    <p:extLst>
      <p:ext uri="{BB962C8B-B14F-4D97-AF65-F5344CB8AC3E}">
        <p14:creationId xmlns:p14="http://schemas.microsoft.com/office/powerpoint/2010/main" val="304545405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latin typeface="+mn-lt"/>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25598"/>
            <a:ext cx="8229600" cy="4698977"/>
          </a:xfrm>
        </p:spPr>
        <p:txBody>
          <a:bodyPr/>
          <a:lstStyle>
            <a:lvl1pPr marL="0" indent="0">
              <a:buNone/>
              <a:defRPr>
                <a:solidFill>
                  <a:schemeClr val="bg1"/>
                </a:solidFill>
                <a:latin typeface="+mn-lt"/>
                <a:cs typeface="Arial" pitchFamily="34" charset="0"/>
              </a:defRPr>
            </a:lvl1pPr>
            <a:lvl2pPr marL="356616">
              <a:defRPr>
                <a:solidFill>
                  <a:schemeClr val="bg1"/>
                </a:solidFill>
                <a:latin typeface="+mn-lt"/>
                <a:cs typeface="Arial" pitchFamily="34" charset="0"/>
              </a:defRPr>
            </a:lvl2pPr>
            <a:lvl3pPr marL="713232">
              <a:defRPr>
                <a:solidFill>
                  <a:schemeClr val="bg1"/>
                </a:solidFill>
                <a:latin typeface="+mn-lt"/>
                <a:cs typeface="Arial" pitchFamily="34" charset="0"/>
              </a:defRPr>
            </a:lvl3pPr>
            <a:lvl4pPr marL="1069848">
              <a:defRPr>
                <a:solidFill>
                  <a:schemeClr val="bg1"/>
                </a:solidFill>
                <a:latin typeface="+mn-lt"/>
                <a:cs typeface="Arial" pitchFamily="34" charset="0"/>
              </a:defRPr>
            </a:lvl4pPr>
            <a:lvl5pPr marL="1426464">
              <a:defRPr>
                <a:solidFill>
                  <a:schemeClr val="bg1"/>
                </a:solidFill>
                <a:latin typeface="+mn-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9"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34619011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defRPr>
            </a:lvl1pPr>
          </a:lstStyle>
          <a:p>
            <a:r>
              <a:rPr lang="en-US" dirty="0" smtClean="0"/>
              <a:t>Click to edit Master title style</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defRPr>
            </a:lvl1pPr>
          </a:lstStyle>
          <a:p>
            <a:r>
              <a:rPr lang="en-US" dirty="0" smtClean="0"/>
              <a:t>Click to edit Master title style</a:t>
            </a:r>
            <a:endParaRPr lang="en-US" dirty="0"/>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38173977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426464"/>
            <a:ext cx="4038600" cy="4691061"/>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26464"/>
            <a:ext cx="4038600" cy="4691061"/>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2121113"/>
            <a:ext cx="4042800" cy="3994963"/>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51200" y="2121113"/>
            <a:ext cx="4042800" cy="3994963"/>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0" name="Text Placeholder 9"/>
          <p:cNvSpPr>
            <a:spLocks noGrp="1"/>
          </p:cNvSpPr>
          <p:nvPr>
            <p:ph type="body" sz="quarter" idx="12"/>
          </p:nvPr>
        </p:nvSpPr>
        <p:spPr>
          <a:xfrm>
            <a:off x="457200" y="1426464"/>
            <a:ext cx="4042800" cy="640800"/>
          </a:xfrm>
        </p:spPr>
        <p:txBody>
          <a:bodyPr anchor="t" anchorCtr="0"/>
          <a:lstStyle>
            <a:lvl1pPr>
              <a:buNone/>
              <a:defRPr b="1">
                <a:solidFill>
                  <a:schemeClr val="bg1"/>
                </a:solidFill>
              </a:defRPr>
            </a:lvl1pPr>
          </a:lstStyle>
          <a:p>
            <a:pPr lvl="0"/>
            <a:endParaRPr lang="en-US" dirty="0"/>
          </a:p>
        </p:txBody>
      </p:sp>
      <p:sp>
        <p:nvSpPr>
          <p:cNvPr id="11" name="Text Placeholder 9"/>
          <p:cNvSpPr>
            <a:spLocks noGrp="1"/>
          </p:cNvSpPr>
          <p:nvPr>
            <p:ph type="body" sz="quarter" idx="13"/>
          </p:nvPr>
        </p:nvSpPr>
        <p:spPr>
          <a:xfrm>
            <a:off x="4651200" y="1426464"/>
            <a:ext cx="4042800" cy="640800"/>
          </a:xfrm>
        </p:spPr>
        <p:txBody>
          <a:bodyPr anchor="t" anchorCtr="0"/>
          <a:lstStyle>
            <a:lvl1pPr>
              <a:buNone/>
              <a:defRPr b="1">
                <a:solidFill>
                  <a:schemeClr val="bg1"/>
                </a:solidFill>
              </a:defRPr>
            </a:lvl1pPr>
          </a:lstStyle>
          <a:p>
            <a:pPr lvl="0"/>
            <a:endParaRPr lang="en-US" dirty="0"/>
          </a:p>
        </p:txBody>
      </p:sp>
      <p:sp>
        <p:nvSpPr>
          <p:cNvPr id="9"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n-lt"/>
              </a:defRPr>
            </a:lvl1pPr>
            <a:lvl2pPr marL="0" indent="0">
              <a:buNone/>
              <a:defRPr/>
            </a:lvl2pPr>
            <a:lvl3pPr marL="0" indent="0">
              <a:buNone/>
              <a:defRPr/>
            </a:lvl3pPr>
            <a:lvl4pPr marL="0" indent="0">
              <a:buNone/>
              <a:defRPr/>
            </a:lvl4pPr>
            <a:lvl5pPr marL="0" indent="0">
              <a:buNone/>
              <a:defRPr/>
            </a:lvl5pPr>
          </a:lstStyle>
          <a:p>
            <a:pPr lvl="0"/>
            <a:r>
              <a:rPr lang="en-US" dirty="0"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endParaRPr>
          </a:p>
        </p:txBody>
      </p:sp>
    </p:spTree>
    <p:extLst>
      <p:ext uri="{BB962C8B-B14F-4D97-AF65-F5344CB8AC3E}">
        <p14:creationId xmlns:p14="http://schemas.microsoft.com/office/powerpoint/2010/main" val="39130112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smtClean="0"/>
              <a:t>Click to edit Master title style</a:t>
            </a:r>
            <a:endParaRPr lang="en-US" dirty="0"/>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19999408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smtClean="0"/>
              <a:t>Click to edit Master title style</a:t>
            </a:r>
            <a:endParaRPr lang="en-US" dirty="0"/>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smtClean="0"/>
              <a:t>Click to edit Master title style</a:t>
            </a:r>
            <a:endParaRPr lang="en-US" dirty="0"/>
          </a:p>
        </p:txBody>
      </p:sp>
      <p:sp>
        <p:nvSpPr>
          <p:cNvPr id="5"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endParaRPr lang="en-US" noProof="0" dirty="0">
              <a:solidFill>
                <a:schemeClr val="bg1"/>
              </a:solidFill>
            </a:endParaRPr>
          </a:p>
        </p:txBody>
      </p:sp>
    </p:spTree>
    <p:extLst>
      <p:ext uri="{BB962C8B-B14F-4D97-AF65-F5344CB8AC3E}">
        <p14:creationId xmlns:p14="http://schemas.microsoft.com/office/powerpoint/2010/main" val="33506808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6" name="Title 5"/>
          <p:cNvSpPr>
            <a:spLocks noGrp="1"/>
          </p:cNvSpPr>
          <p:nvPr>
            <p:ph type="title"/>
          </p:nvPr>
        </p:nvSpPr>
        <p:spPr>
          <a:xfrm>
            <a:off x="457200" y="201600"/>
            <a:ext cx="8232775" cy="860400"/>
          </a:xfrm>
          <a:prstGeom prst="rect">
            <a:avLst/>
          </a:prstGeom>
        </p:spPr>
        <p:txBody>
          <a:bodyPr/>
          <a:lstStyle/>
          <a:p>
            <a:r>
              <a:rPr lang="en-US" smtClean="0"/>
              <a:t>Click to edit Master title style</a:t>
            </a:r>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mn-lt"/>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extLst>
      <p:ext uri="{BB962C8B-B14F-4D97-AF65-F5344CB8AC3E}">
        <p14:creationId xmlns:p14="http://schemas.microsoft.com/office/powerpoint/2010/main" val="109000777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7189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1" name="EYLogoWhite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6" name="EY Panel small"/>
          <p:cNvSpPr>
            <a:spLocks noChangeAspect="1"/>
          </p:cNvSpPr>
          <p:nvPr userDrawn="1"/>
        </p:nvSpPr>
        <p:spPr>
          <a:xfrm>
            <a:off x="1932781" y="777240"/>
            <a:ext cx="6755607"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chemeClr val="tx1"/>
              </a:solidFill>
            </a:endParaRPr>
          </a:p>
        </p:txBody>
      </p:sp>
      <p:sp>
        <p:nvSpPr>
          <p:cNvPr id="17" name="Cover Title Presentation Regular"/>
          <p:cNvSpPr>
            <a:spLocks noGrp="1"/>
          </p:cNvSpPr>
          <p:nvPr>
            <p:ph type="ctrTitle"/>
          </p:nvPr>
        </p:nvSpPr>
        <p:spPr>
          <a:xfrm>
            <a:off x="2212847" y="2240280"/>
            <a:ext cx="6217920" cy="860400"/>
          </a:xfrm>
        </p:spPr>
        <p:txBody>
          <a:bodyPr/>
          <a:lstStyle>
            <a:lvl1pPr>
              <a:defRPr>
                <a:solidFill>
                  <a:srgbClr val="404040"/>
                </a:solidFill>
                <a:latin typeface="+mn-lt"/>
                <a:cs typeface="Arial" pitchFamily="34" charset="0"/>
              </a:defRPr>
            </a:lvl1pPr>
          </a:lstStyle>
          <a:p>
            <a:r>
              <a:rPr lang="en-US" dirty="0" smtClean="0"/>
              <a:t>Click to edit Master title style</a:t>
            </a:r>
            <a:endParaRPr lang="en-US" dirty="0"/>
          </a:p>
        </p:txBody>
      </p:sp>
      <p:sp>
        <p:nvSpPr>
          <p:cNvPr id="18" name="Cover Subtitle Presentation Regular"/>
          <p:cNvSpPr>
            <a:spLocks noGrp="1"/>
          </p:cNvSpPr>
          <p:nvPr>
            <p:ph type="subTitle" idx="1"/>
          </p:nvPr>
        </p:nvSpPr>
        <p:spPr>
          <a:xfrm>
            <a:off x="2212848" y="3220754"/>
            <a:ext cx="621792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0" indent="0" algn="l">
              <a:buNone/>
              <a:defRPr sz="1600">
                <a:solidFill>
                  <a:srgbClr val="404040"/>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Cover alternate">
    <p:spTree>
      <p:nvGrpSpPr>
        <p:cNvPr id="1" name=""/>
        <p:cNvGrpSpPr/>
        <p:nvPr/>
      </p:nvGrpSpPr>
      <p:grpSpPr>
        <a:xfrm>
          <a:off x="0" y="0"/>
          <a:ext cx="0" cy="0"/>
          <a:chOff x="0" y="0"/>
          <a:chExt cx="0" cy="0"/>
        </a:xfrm>
      </p:grpSpPr>
      <p:pic>
        <p:nvPicPr>
          <p:cNvPr id="10" name="EYLogoWhite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3" name="EY Panel large"/>
          <p:cNvSpPr>
            <a:spLocks noChangeAspect="1"/>
          </p:cNvSpPr>
          <p:nvPr userDrawn="1"/>
        </p:nvSpPr>
        <p:spPr bwMode="gray">
          <a:xfrm rot="10800000">
            <a:off x="3277045" y="457200"/>
            <a:ext cx="5413248" cy="4570413"/>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Cover Title Presentation Regular"/>
          <p:cNvSpPr>
            <a:spLocks noGrp="1"/>
          </p:cNvSpPr>
          <p:nvPr>
            <p:ph type="ctrTitle"/>
          </p:nvPr>
        </p:nvSpPr>
        <p:spPr>
          <a:xfrm>
            <a:off x="3557109" y="1677507"/>
            <a:ext cx="4901184" cy="860400"/>
          </a:xfrm>
        </p:spPr>
        <p:txBody>
          <a:bodyPr/>
          <a:lstStyle>
            <a:lvl1pPr>
              <a:defRPr>
                <a:solidFill>
                  <a:srgbClr val="404040"/>
                </a:solidFill>
                <a:latin typeface="+mn-lt"/>
                <a:cs typeface="Arial" pitchFamily="34" charset="0"/>
              </a:defRPr>
            </a:lvl1pPr>
          </a:lstStyle>
          <a:p>
            <a:r>
              <a:rPr lang="en-US" dirty="0" smtClean="0"/>
              <a:t>Click to edit Master title style</a:t>
            </a:r>
            <a:endParaRPr lang="en-US" dirty="0"/>
          </a:p>
        </p:txBody>
      </p:sp>
      <p:sp>
        <p:nvSpPr>
          <p:cNvPr id="15" name="Cover Subtitle Presentation Regular"/>
          <p:cNvSpPr>
            <a:spLocks noGrp="1"/>
          </p:cNvSpPr>
          <p:nvPr>
            <p:ph type="subTitle" idx="1"/>
          </p:nvPr>
        </p:nvSpPr>
        <p:spPr>
          <a:xfrm>
            <a:off x="3557109" y="2685128"/>
            <a:ext cx="4901184"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Tree>
    <p:extLst>
      <p:ext uri="{BB962C8B-B14F-4D97-AF65-F5344CB8AC3E}">
        <p14:creationId xmlns:p14="http://schemas.microsoft.com/office/powerpoint/2010/main" val="21216263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Approved question wide">
    <p:spTree>
      <p:nvGrpSpPr>
        <p:cNvPr id="1" name=""/>
        <p:cNvGrpSpPr/>
        <p:nvPr/>
      </p:nvGrpSpPr>
      <p:grpSpPr>
        <a:xfrm>
          <a:off x="0" y="0"/>
          <a:ext cx="0" cy="0"/>
          <a:chOff x="0" y="0"/>
          <a:chExt cx="0" cy="0"/>
        </a:xfrm>
      </p:grpSpPr>
      <p:pic>
        <p:nvPicPr>
          <p:cNvPr id="9" name="EY Frame small"/>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779463"/>
            <a:ext cx="6753225" cy="3400425"/>
          </a:xfrm>
          <a:prstGeom prst="rect">
            <a:avLst/>
          </a:prstGeom>
        </p:spPr>
      </p:pic>
      <p:pic>
        <p:nvPicPr>
          <p:cNvPr id="10" name="EYLogoWhiteCove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pic>
        <p:nvPicPr>
          <p:cNvPr id="14" name="EY Approach Line &amp; Indicator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8056" y="5879592"/>
            <a:ext cx="3780000" cy="618750"/>
          </a:xfrm>
          <a:prstGeom prst="rect">
            <a:avLst/>
          </a:prstGeom>
        </p:spPr>
      </p:pic>
      <p:sp>
        <p:nvSpPr>
          <p:cNvPr id="12" name="Cover Subtitle Presentation Regular White"/>
          <p:cNvSpPr>
            <a:spLocks noGrp="1"/>
          </p:cNvSpPr>
          <p:nvPr>
            <p:ph type="subTitle" idx="1"/>
          </p:nvPr>
        </p:nvSpPr>
        <p:spPr>
          <a:xfrm>
            <a:off x="886968" y="3258529"/>
            <a:ext cx="5943432" cy="645742"/>
          </a:xfrm>
          <a:prstGeom prst="rect">
            <a:avLst/>
          </a:prstGeom>
        </p:spPr>
        <p:txBody>
          <a:bodyPr/>
          <a:lstStyle>
            <a:lvl1pPr marL="0" indent="0" algn="l">
              <a:buNone/>
              <a:defRPr sz="2000">
                <a:solidFill>
                  <a:srgbClr val="FFFFFF"/>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
        <p:nvSpPr>
          <p:cNvPr id="13" name="Cover Title Presentation Regular White"/>
          <p:cNvSpPr>
            <a:spLocks noGrp="1"/>
          </p:cNvSpPr>
          <p:nvPr>
            <p:ph type="ctrTitle"/>
          </p:nvPr>
        </p:nvSpPr>
        <p:spPr>
          <a:xfrm>
            <a:off x="886968" y="2288083"/>
            <a:ext cx="5943432" cy="860400"/>
          </a:xfrm>
          <a:prstGeom prst="rect">
            <a:avLst/>
          </a:prstGeom>
        </p:spPr>
        <p:txBody>
          <a:bodyPr/>
          <a:lstStyle>
            <a:lvl1pPr>
              <a:defRPr>
                <a:solidFill>
                  <a:srgbClr val="FFFFFF"/>
                </a:solidFill>
                <a:latin typeface="+mn-lt"/>
                <a:cs typeface="Arial"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223587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Approved question tall">
    <p:spTree>
      <p:nvGrpSpPr>
        <p:cNvPr id="1" name=""/>
        <p:cNvGrpSpPr/>
        <p:nvPr/>
      </p:nvGrpSpPr>
      <p:grpSpPr>
        <a:xfrm>
          <a:off x="0" y="0"/>
          <a:ext cx="0" cy="0"/>
          <a:chOff x="0" y="0"/>
          <a:chExt cx="0" cy="0"/>
        </a:xfrm>
      </p:grpSpPr>
      <p:pic>
        <p:nvPicPr>
          <p:cNvPr id="9" name="EY Frame large"/>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57200"/>
            <a:ext cx="5413375" cy="4572000"/>
          </a:xfrm>
          <a:prstGeom prst="rect">
            <a:avLst/>
          </a:prstGeom>
        </p:spPr>
      </p:pic>
      <p:pic>
        <p:nvPicPr>
          <p:cNvPr id="11" name="EY Approach Line &amp; Indicator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8056" y="5879592"/>
            <a:ext cx="3780000" cy="618750"/>
          </a:xfrm>
          <a:prstGeom prst="rect">
            <a:avLst/>
          </a:prstGeom>
        </p:spPr>
      </p:pic>
      <p:pic>
        <p:nvPicPr>
          <p:cNvPr id="13" name="EYLogoWhiteCove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0" name="Cover Title Presentation Regular White"/>
          <p:cNvSpPr>
            <a:spLocks noGrp="1"/>
          </p:cNvSpPr>
          <p:nvPr>
            <p:ph type="ctrTitle"/>
          </p:nvPr>
        </p:nvSpPr>
        <p:spPr>
          <a:xfrm>
            <a:off x="886968" y="1799130"/>
            <a:ext cx="4643060" cy="860400"/>
          </a:xfrm>
          <a:prstGeom prst="rect">
            <a:avLst/>
          </a:prstGeom>
        </p:spPr>
        <p:txBody>
          <a:bodyPr/>
          <a:lstStyle>
            <a:lvl1pPr>
              <a:defRPr>
                <a:solidFill>
                  <a:srgbClr val="FFFFFF"/>
                </a:solidFill>
                <a:latin typeface="+mn-lt"/>
                <a:cs typeface="Arial" pitchFamily="34" charset="0"/>
              </a:defRPr>
            </a:lvl1pPr>
          </a:lstStyle>
          <a:p>
            <a:r>
              <a:rPr lang="en-US" dirty="0" smtClean="0"/>
              <a:t>Click to edit Master title style</a:t>
            </a:r>
            <a:endParaRPr lang="en-US" dirty="0"/>
          </a:p>
        </p:txBody>
      </p:sp>
      <p:sp>
        <p:nvSpPr>
          <p:cNvPr id="12" name="Cover Subtitle Presentation Regular White"/>
          <p:cNvSpPr>
            <a:spLocks noGrp="1"/>
          </p:cNvSpPr>
          <p:nvPr>
            <p:ph type="subTitle" idx="1"/>
          </p:nvPr>
        </p:nvSpPr>
        <p:spPr>
          <a:xfrm>
            <a:off x="886968" y="2769576"/>
            <a:ext cx="4643060" cy="645742"/>
          </a:xfrm>
          <a:prstGeom prst="rect">
            <a:avLst/>
          </a:prstGeom>
        </p:spPr>
        <p:txBody>
          <a:bodyPr/>
          <a:lstStyle>
            <a:lvl1pPr marL="0" indent="0" algn="l">
              <a:buNone/>
              <a:defRPr sz="2000">
                <a:solidFill>
                  <a:srgbClr val="FFFFFF"/>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smtClean="0"/>
              <a:t>Click to edit Master subtitle style</a:t>
            </a:r>
            <a:endParaRPr lang="en-US" dirty="0"/>
          </a:p>
        </p:txBody>
      </p:sp>
    </p:spTree>
    <p:extLst>
      <p:ext uri="{BB962C8B-B14F-4D97-AF65-F5344CB8AC3E}">
        <p14:creationId xmlns:p14="http://schemas.microsoft.com/office/powerpoint/2010/main" val="15972940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latin typeface="+mn-lt"/>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25598"/>
            <a:ext cx="8229600" cy="4698977"/>
          </a:xfr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9"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12891094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latin typeface="+mn-lt"/>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425598"/>
            <a:ext cx="8229600" cy="4698977"/>
          </a:xfrm>
        </p:spPr>
        <p:txBody>
          <a:bodyPr/>
          <a:lstStyle>
            <a:lvl1pPr marL="0" indent="0">
              <a:buNone/>
              <a:defRPr>
                <a:solidFill>
                  <a:schemeClr val="bg1"/>
                </a:solidFill>
                <a:latin typeface="+mn-lt"/>
                <a:cs typeface="Arial" pitchFamily="34" charset="0"/>
              </a:defRPr>
            </a:lvl1pPr>
            <a:lvl2pPr marL="356616">
              <a:defRPr>
                <a:solidFill>
                  <a:schemeClr val="bg1"/>
                </a:solidFill>
                <a:latin typeface="+mn-lt"/>
                <a:cs typeface="Arial" pitchFamily="34" charset="0"/>
              </a:defRPr>
            </a:lvl2pPr>
            <a:lvl3pPr marL="713232">
              <a:defRPr>
                <a:solidFill>
                  <a:schemeClr val="bg1"/>
                </a:solidFill>
                <a:latin typeface="+mn-lt"/>
                <a:cs typeface="Arial" pitchFamily="34" charset="0"/>
              </a:defRPr>
            </a:lvl3pPr>
            <a:lvl4pPr marL="1069848">
              <a:defRPr>
                <a:solidFill>
                  <a:schemeClr val="bg1"/>
                </a:solidFill>
                <a:latin typeface="+mn-lt"/>
                <a:cs typeface="Arial" pitchFamily="34" charset="0"/>
              </a:defRPr>
            </a:lvl4pPr>
            <a:lvl5pPr marL="1426464">
              <a:defRPr>
                <a:solidFill>
                  <a:schemeClr val="bg1"/>
                </a:solidFill>
                <a:latin typeface="+mn-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9"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34619011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defRPr>
            </a:lvl1pPr>
          </a:lstStyle>
          <a:p>
            <a:r>
              <a:rPr lang="en-US" dirty="0" smtClean="0"/>
              <a:t>Click to edit Master title style</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6" name="Title 5"/>
          <p:cNvSpPr>
            <a:spLocks noGrp="1"/>
          </p:cNvSpPr>
          <p:nvPr>
            <p:ph type="title"/>
          </p:nvPr>
        </p:nvSpPr>
        <p:spPr>
          <a:xfrm>
            <a:off x="457200" y="201600"/>
            <a:ext cx="8232775" cy="860400"/>
          </a:xfrm>
          <a:prstGeom prst="rect">
            <a:avLst/>
          </a:prstGeom>
        </p:spPr>
        <p:txBody>
          <a:bodyPr/>
          <a:lstStyle/>
          <a:p>
            <a:r>
              <a:rPr lang="en-US" smtClean="0"/>
              <a:t>Click to edit Master title style</a:t>
            </a:r>
            <a:endParaRPr lang="en-US" dirty="0"/>
          </a:p>
        </p:txBody>
      </p:sp>
    </p:spTree>
    <p:extLst>
      <p:ext uri="{BB962C8B-B14F-4D97-AF65-F5344CB8AC3E}">
        <p14:creationId xmlns:p14="http://schemas.microsoft.com/office/powerpoint/2010/main" val="87281714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lvl1pPr>
              <a:defRPr>
                <a:solidFill>
                  <a:schemeClr val="bg1"/>
                </a:solidFill>
              </a:defRPr>
            </a:lvl1pPr>
          </a:lstStyle>
          <a:p>
            <a:r>
              <a:rPr lang="en-US" dirty="0" smtClean="0"/>
              <a:t>Click to edit Master title style</a:t>
            </a:r>
            <a:endParaRPr lang="en-US" dirty="0"/>
          </a:p>
        </p:txBody>
      </p:sp>
      <p:sp>
        <p:nvSpPr>
          <p:cNvPr id="8"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extLst>
      <p:ext uri="{BB962C8B-B14F-4D97-AF65-F5344CB8AC3E}">
        <p14:creationId xmlns:p14="http://schemas.microsoft.com/office/powerpoint/2010/main" val="80509637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426464"/>
            <a:ext cx="4038600" cy="4691061"/>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26464"/>
            <a:ext cx="4038600" cy="4691061"/>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0000" y="2121114"/>
            <a:ext cx="4042800" cy="4003462"/>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4000" y="2121114"/>
            <a:ext cx="4042800" cy="4003462"/>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
        <p:nvSpPr>
          <p:cNvPr id="10" name="Text Placeholder 9"/>
          <p:cNvSpPr>
            <a:spLocks noGrp="1"/>
          </p:cNvSpPr>
          <p:nvPr>
            <p:ph type="body" sz="quarter" idx="12"/>
          </p:nvPr>
        </p:nvSpPr>
        <p:spPr>
          <a:xfrm>
            <a:off x="450000" y="1426464"/>
            <a:ext cx="4042800" cy="640800"/>
          </a:xfrm>
        </p:spPr>
        <p:txBody>
          <a:bodyPr anchor="t" anchorCtr="0"/>
          <a:lstStyle>
            <a:lvl1pPr>
              <a:buNone/>
              <a:defRPr b="1"/>
            </a:lvl1pPr>
          </a:lstStyle>
          <a:p>
            <a:pPr lvl="0"/>
            <a:endParaRPr lang="en-US" dirty="0"/>
          </a:p>
        </p:txBody>
      </p:sp>
      <p:sp>
        <p:nvSpPr>
          <p:cNvPr id="11" name="Text Placeholder 9"/>
          <p:cNvSpPr>
            <a:spLocks noGrp="1"/>
          </p:cNvSpPr>
          <p:nvPr>
            <p:ph type="body" sz="quarter" idx="13"/>
          </p:nvPr>
        </p:nvSpPr>
        <p:spPr>
          <a:xfrm>
            <a:off x="4644000" y="1426464"/>
            <a:ext cx="4042800" cy="640800"/>
          </a:xfrm>
        </p:spPr>
        <p:txBody>
          <a:bodyPr anchor="t" anchorCtr="0"/>
          <a:lstStyle>
            <a:lvl1pPr>
              <a:buNone/>
              <a:defRPr b="1"/>
            </a:lvl1pPr>
          </a:lstStyle>
          <a:p>
            <a:pPr lvl="0"/>
            <a:endParaRPr lang="en-US" dirty="0"/>
          </a:p>
        </p:txBody>
      </p:sp>
      <p:sp>
        <p:nvSpPr>
          <p:cNvPr id="9"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n-lt"/>
              </a:defRPr>
            </a:lvl1pPr>
            <a:lvl2pPr marL="0" indent="0">
              <a:buNone/>
              <a:defRPr/>
            </a:lvl2pPr>
            <a:lvl3pPr marL="0" indent="0">
              <a:buNone/>
              <a:defRPr/>
            </a:lvl3pPr>
            <a:lvl4pPr marL="0" indent="0">
              <a:buNone/>
              <a:defRPr/>
            </a:lvl4pPr>
            <a:lvl5pPr marL="0" indent="0">
              <a:buNone/>
              <a:defRPr/>
            </a:lvl5pPr>
          </a:lstStyle>
          <a:p>
            <a:pPr lvl="0"/>
            <a:r>
              <a:rPr lang="en-US" dirty="0"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rgbClr val="80808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endParaRPr>
          </a:p>
        </p:txBody>
      </p:sp>
    </p:spTree>
    <p:extLst>
      <p:ext uri="{BB962C8B-B14F-4D97-AF65-F5344CB8AC3E}">
        <p14:creationId xmlns:p14="http://schemas.microsoft.com/office/powerpoint/2010/main" val="39130112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lvl1pPr>
          </a:lstStyle>
          <a:p>
            <a:pPr lvl="0" algn="l" fontAlgn="base">
              <a:lnSpc>
                <a:spcPct val="85000"/>
              </a:lnSpc>
              <a:spcAft>
                <a:spcPct val="0"/>
              </a:spcAft>
            </a:pPr>
            <a:r>
              <a:rPr lang="en-US" dirty="0" smtClean="0"/>
              <a:t>Click to edit Master title style</a:t>
            </a:r>
            <a:endParaRPr lang="en-US" dirty="0"/>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999408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lvl1pPr>
          </a:lstStyle>
          <a:p>
            <a:pPr lvl="0" algn="l" fontAlgn="base">
              <a:lnSpc>
                <a:spcPct val="85000"/>
              </a:lnSpc>
              <a:spcAft>
                <a:spcPct val="0"/>
              </a:spcAft>
            </a:pPr>
            <a:r>
              <a:rPr lang="en-US" dirty="0" smtClean="0"/>
              <a:t>Click to edit Master title style</a:t>
            </a:r>
            <a:endParaRPr lang="en-US" dirty="0"/>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lvl1pPr>
          </a:lstStyle>
          <a:p>
            <a:pPr lvl="0" algn="l" fontAlgn="base">
              <a:lnSpc>
                <a:spcPct val="85000"/>
              </a:lnSpc>
              <a:spcAft>
                <a:spcPct val="0"/>
              </a:spcAft>
            </a:pPr>
            <a:r>
              <a:rPr lang="en-US" dirty="0" smtClean="0"/>
              <a:t>Click to edit Master title style</a:t>
            </a:r>
            <a:endParaRPr lang="en-US" dirty="0"/>
          </a:p>
        </p:txBody>
      </p:sp>
      <p:sp>
        <p:nvSpPr>
          <p:cNvPr id="5"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528647806"/>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rgbClr val="808080"/>
            </a:solidFill>
            <a:round/>
            <a:headEnd/>
            <a:tailEnd/>
          </a:ln>
          <a:effectLst/>
        </p:spPr>
        <p:txBody>
          <a:bodyPr wrap="none" anchor="ctr"/>
          <a:lstStyle/>
          <a:p>
            <a:endParaRPr lang="en-US" noProof="0" dirty="0">
              <a:solidFill>
                <a:schemeClr val="bg1"/>
              </a:solidFill>
            </a:endParaRPr>
          </a:p>
        </p:txBody>
      </p:sp>
    </p:spTree>
    <p:extLst>
      <p:ext uri="{BB962C8B-B14F-4D97-AF65-F5344CB8AC3E}">
        <p14:creationId xmlns:p14="http://schemas.microsoft.com/office/powerpoint/2010/main" val="3350680830"/>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mn-lt"/>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extLst>
      <p:ext uri="{BB962C8B-B14F-4D97-AF65-F5344CB8AC3E}">
        <p14:creationId xmlns:p14="http://schemas.microsoft.com/office/powerpoint/2010/main" val="10900077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718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426464"/>
            <a:ext cx="4038600" cy="4698111"/>
          </a:xfrm>
          <a:prstGeom prst="rect">
            <a:avLst/>
          </a:prstGeom>
        </p:spPr>
        <p:txBody>
          <a:bodyPr/>
          <a:lstStyle>
            <a:lvl1pPr>
              <a:defRPr sz="2400">
                <a:solidFill>
                  <a:schemeClr val="bg1"/>
                </a:solidFill>
                <a:latin typeface="+mn-lt"/>
                <a:cs typeface="Arial" pitchFamily="34" charset="0"/>
              </a:defRPr>
            </a:lvl1pPr>
            <a:lvl2pPr>
              <a:defRPr sz="2400">
                <a:solidFill>
                  <a:schemeClr val="bg1"/>
                </a:solidFill>
                <a:latin typeface="+mn-lt"/>
                <a:cs typeface="Arial" pitchFamily="34" charset="0"/>
              </a:defRPr>
            </a:lvl2pPr>
            <a:lvl3pPr>
              <a:defRPr sz="2000">
                <a:solidFill>
                  <a:schemeClr val="bg1"/>
                </a:solidFill>
                <a:latin typeface="+mn-lt"/>
                <a:cs typeface="Arial" pitchFamily="34" charset="0"/>
              </a:defRPr>
            </a:lvl3pPr>
            <a:lvl4pPr>
              <a:defRPr sz="1800">
                <a:solidFill>
                  <a:schemeClr val="bg1"/>
                </a:solidFill>
                <a:latin typeface="+mn-lt"/>
                <a:cs typeface="Arial" pitchFamily="34" charset="0"/>
              </a:defRPr>
            </a:lvl4pPr>
            <a:lvl5pPr>
              <a:defRPr sz="1800">
                <a:solidFill>
                  <a:schemeClr val="bg1"/>
                </a:solidFill>
                <a:latin typeface="+mn-lt"/>
                <a:cs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26464"/>
            <a:ext cx="4038600" cy="4698111"/>
          </a:xfrm>
          <a:prstGeom prst="rect">
            <a:avLst/>
          </a:prstGeom>
        </p:spPr>
        <p:txBody>
          <a:bodyPr/>
          <a:lstStyle>
            <a:lvl1pPr>
              <a:defRPr sz="2400">
                <a:solidFill>
                  <a:schemeClr val="bg1"/>
                </a:solidFill>
                <a:latin typeface="+mn-lt"/>
                <a:cs typeface="Arial" pitchFamily="34" charset="0"/>
              </a:defRPr>
            </a:lvl1pPr>
            <a:lvl2pPr>
              <a:defRPr sz="2400">
                <a:solidFill>
                  <a:schemeClr val="bg1"/>
                </a:solidFill>
                <a:latin typeface="+mn-lt"/>
                <a:cs typeface="Arial" pitchFamily="34" charset="0"/>
              </a:defRPr>
            </a:lvl2pPr>
            <a:lvl3pPr>
              <a:defRPr sz="2000">
                <a:solidFill>
                  <a:schemeClr val="bg1"/>
                </a:solidFill>
                <a:latin typeface="+mn-lt"/>
                <a:cs typeface="Arial" pitchFamily="34" charset="0"/>
              </a:defRPr>
            </a:lvl3pPr>
            <a:lvl4pPr>
              <a:defRPr sz="1800">
                <a:solidFill>
                  <a:schemeClr val="bg1"/>
                </a:solidFill>
                <a:latin typeface="+mn-lt"/>
                <a:cs typeface="Arial" pitchFamily="34" charset="0"/>
              </a:defRPr>
            </a:lvl4pPr>
            <a:lvl5pPr>
              <a:defRPr sz="1800">
                <a:solidFill>
                  <a:schemeClr val="bg1"/>
                </a:solidFill>
                <a:latin typeface="+mn-lt"/>
                <a:cs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4" name="EYLogoGray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0" name="EY Panel small"/>
          <p:cNvSpPr>
            <a:spLocks noChangeAspect="1"/>
          </p:cNvSpPr>
          <p:nvPr userDrawn="1"/>
        </p:nvSpPr>
        <p:spPr>
          <a:xfrm>
            <a:off x="1932781" y="777240"/>
            <a:ext cx="6755607"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rgbClr val="000000"/>
              </a:solidFill>
            </a:endParaRPr>
          </a:p>
        </p:txBody>
      </p:sp>
      <p:sp>
        <p:nvSpPr>
          <p:cNvPr id="12" name="Cover Title Presentation Regular"/>
          <p:cNvSpPr>
            <a:spLocks noGrp="1"/>
          </p:cNvSpPr>
          <p:nvPr>
            <p:ph type="ctrTitle"/>
          </p:nvPr>
        </p:nvSpPr>
        <p:spPr>
          <a:xfrm>
            <a:off x="2212847" y="2240280"/>
            <a:ext cx="6217920" cy="860400"/>
          </a:xfrm>
        </p:spPr>
        <p:txBody>
          <a:bodyPr/>
          <a:lstStyle>
            <a:lvl1pPr>
              <a:defRPr>
                <a:solidFill>
                  <a:srgbClr val="404040"/>
                </a:solidFill>
                <a:latin typeface="+mn-lt"/>
                <a:cs typeface="Arial" pitchFamily="34" charset="0"/>
              </a:defRPr>
            </a:lvl1pPr>
          </a:lstStyle>
          <a:p>
            <a:r>
              <a:rPr lang="en-US" smtClean="0"/>
              <a:t>Click to edit Master title style</a:t>
            </a:r>
            <a:endParaRPr lang="en-US" dirty="0"/>
          </a:p>
        </p:txBody>
      </p:sp>
      <p:sp>
        <p:nvSpPr>
          <p:cNvPr id="15" name="Cover Subtitle Presentation Regular"/>
          <p:cNvSpPr>
            <a:spLocks noGrp="1"/>
          </p:cNvSpPr>
          <p:nvPr>
            <p:ph type="subTitle" idx="1"/>
          </p:nvPr>
        </p:nvSpPr>
        <p:spPr>
          <a:xfrm>
            <a:off x="2212848" y="3220754"/>
            <a:ext cx="621792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smtClean="0"/>
              <a:t>Click to edit Master subtitle style</a:t>
            </a:r>
            <a:endParaRPr lang="en-US" dirty="0"/>
          </a:p>
        </p:txBody>
      </p:sp>
    </p:spTree>
    <p:extLst>
      <p:ext uri="{BB962C8B-B14F-4D97-AF65-F5344CB8AC3E}">
        <p14:creationId xmlns:p14="http://schemas.microsoft.com/office/powerpoint/2010/main" val="8811828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a:defRPr>
                <a:solidFill>
                  <a:schemeClr val="bg1"/>
                </a:solidFill>
                <a:latin typeface="+mn-lt"/>
                <a:cs typeface="Arial" pitchFamily="34" charset="0"/>
              </a:defRPr>
            </a:lvl1pPr>
            <a:lvl2pPr>
              <a:defRPr>
                <a:solidFill>
                  <a:schemeClr val="bg1"/>
                </a:solidFill>
                <a:latin typeface="+mn-lt"/>
                <a:cs typeface="Arial" pitchFamily="34" charset="0"/>
              </a:defRPr>
            </a:lvl2pPr>
            <a:lvl3pPr>
              <a:defRPr>
                <a:solidFill>
                  <a:schemeClr val="bg1"/>
                </a:solidFill>
                <a:latin typeface="+mn-lt"/>
                <a:cs typeface="Arial" pitchFamily="34" charset="0"/>
              </a:defRPr>
            </a:lvl3pPr>
            <a:lvl4pPr>
              <a:defRPr>
                <a:solidFill>
                  <a:schemeClr val="bg1"/>
                </a:solidFill>
                <a:latin typeface="+mn-lt"/>
                <a:cs typeface="Arial" pitchFamily="34" charset="0"/>
              </a:defRPr>
            </a:lvl4pPr>
            <a:lvl5pPr>
              <a:defRPr>
                <a:solidFill>
                  <a:schemeClr val="bg1"/>
                </a:solidFill>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25589273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204841438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356616">
              <a:defRPr>
                <a:solidFill>
                  <a:schemeClr val="bg1"/>
                </a:solidFill>
                <a:latin typeface="+mn-lt"/>
                <a:cs typeface="Arial" pitchFamily="34" charset="0"/>
              </a:defRPr>
            </a:lvl2pPr>
            <a:lvl3pPr marL="713232">
              <a:defRPr>
                <a:solidFill>
                  <a:schemeClr val="bg1"/>
                </a:solidFill>
                <a:latin typeface="+mn-lt"/>
                <a:cs typeface="Arial" pitchFamily="34" charset="0"/>
              </a:defRPr>
            </a:lvl3pPr>
            <a:lvl4pPr marL="1069848">
              <a:defRPr>
                <a:solidFill>
                  <a:schemeClr val="bg1"/>
                </a:solidFill>
                <a:latin typeface="+mn-lt"/>
                <a:cs typeface="Arial" pitchFamily="34" charset="0"/>
              </a:defRPr>
            </a:lvl4pPr>
            <a:lvl5pPr marL="1426464">
              <a:defRPr>
                <a:solidFill>
                  <a:schemeClr val="bg1"/>
                </a:solidFill>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25127459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6" name="Title 5"/>
          <p:cNvSpPr>
            <a:spLocks noGrp="1"/>
          </p:cNvSpPr>
          <p:nvPr>
            <p:ph type="title"/>
          </p:nvPr>
        </p:nvSpPr>
        <p:spPr>
          <a:xfrm>
            <a:off x="457200" y="201600"/>
            <a:ext cx="8232775" cy="860400"/>
          </a:xfrm>
          <a:prstGeom prst="rect">
            <a:avLst/>
          </a:prstGeom>
        </p:spPr>
        <p:txBody>
          <a:bodyPr/>
          <a:lstStyle/>
          <a:p>
            <a:r>
              <a:rPr lang="en-US" smtClean="0"/>
              <a:t>Click to edit Master title style</a:t>
            </a:r>
            <a:endParaRPr lang="en-US" dirty="0"/>
          </a:p>
        </p:txBody>
      </p:sp>
    </p:spTree>
    <p:extLst>
      <p:ext uri="{BB962C8B-B14F-4D97-AF65-F5344CB8AC3E}">
        <p14:creationId xmlns:p14="http://schemas.microsoft.com/office/powerpoint/2010/main" val="40980967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6" name="Title 5"/>
          <p:cNvSpPr>
            <a:spLocks noGrp="1"/>
          </p:cNvSpPr>
          <p:nvPr>
            <p:ph type="title"/>
          </p:nvPr>
        </p:nvSpPr>
        <p:spPr>
          <a:xfrm>
            <a:off x="457200" y="201600"/>
            <a:ext cx="8232775" cy="860400"/>
          </a:xfrm>
          <a:prstGeom prst="rect">
            <a:avLst/>
          </a:prstGeom>
        </p:spPr>
        <p:txBody>
          <a:bodyPr/>
          <a:lstStyle/>
          <a:p>
            <a:r>
              <a:rPr lang="en-US" smtClean="0"/>
              <a:t>Click to edit Master title style</a:t>
            </a:r>
            <a:endParaRPr lang="en-US" dirty="0"/>
          </a:p>
        </p:txBody>
      </p:sp>
    </p:spTree>
    <p:extLst>
      <p:ext uri="{BB962C8B-B14F-4D97-AF65-F5344CB8AC3E}">
        <p14:creationId xmlns:p14="http://schemas.microsoft.com/office/powerpoint/2010/main" val="207425688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426464"/>
            <a:ext cx="4038600" cy="4698111"/>
          </a:xfrm>
          <a:prstGeom prst="rect">
            <a:avLst/>
          </a:prstGeom>
        </p:spPr>
        <p:txBody>
          <a:bodyPr/>
          <a:lstStyle>
            <a:lvl1pPr>
              <a:defRPr sz="2400">
                <a:solidFill>
                  <a:schemeClr val="bg1"/>
                </a:solidFill>
                <a:latin typeface="+mn-lt"/>
                <a:cs typeface="Arial" pitchFamily="34" charset="0"/>
              </a:defRPr>
            </a:lvl1pPr>
            <a:lvl2pPr>
              <a:defRPr sz="2400">
                <a:solidFill>
                  <a:schemeClr val="bg1"/>
                </a:solidFill>
                <a:latin typeface="+mn-lt"/>
                <a:cs typeface="Arial" pitchFamily="34" charset="0"/>
              </a:defRPr>
            </a:lvl2pPr>
            <a:lvl3pPr>
              <a:defRPr sz="2000">
                <a:solidFill>
                  <a:schemeClr val="bg1"/>
                </a:solidFill>
                <a:latin typeface="+mn-lt"/>
                <a:cs typeface="Arial" pitchFamily="34" charset="0"/>
              </a:defRPr>
            </a:lvl3pPr>
            <a:lvl4pPr>
              <a:defRPr sz="1800">
                <a:solidFill>
                  <a:schemeClr val="bg1"/>
                </a:solidFill>
                <a:latin typeface="+mn-lt"/>
                <a:cs typeface="Arial" pitchFamily="34" charset="0"/>
              </a:defRPr>
            </a:lvl4pPr>
            <a:lvl5pPr>
              <a:defRPr sz="1800">
                <a:solidFill>
                  <a:schemeClr val="bg1"/>
                </a:solidFill>
                <a:latin typeface="+mn-lt"/>
                <a:cs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26464"/>
            <a:ext cx="4038600" cy="4698111"/>
          </a:xfrm>
          <a:prstGeom prst="rect">
            <a:avLst/>
          </a:prstGeom>
        </p:spPr>
        <p:txBody>
          <a:bodyPr/>
          <a:lstStyle>
            <a:lvl1pPr>
              <a:defRPr sz="2400">
                <a:solidFill>
                  <a:schemeClr val="bg1"/>
                </a:solidFill>
                <a:latin typeface="+mn-lt"/>
                <a:cs typeface="Arial" pitchFamily="34" charset="0"/>
              </a:defRPr>
            </a:lvl1pPr>
            <a:lvl2pPr>
              <a:defRPr sz="2400">
                <a:solidFill>
                  <a:schemeClr val="bg1"/>
                </a:solidFill>
                <a:latin typeface="+mn-lt"/>
                <a:cs typeface="Arial" pitchFamily="34" charset="0"/>
              </a:defRPr>
            </a:lvl2pPr>
            <a:lvl3pPr>
              <a:defRPr sz="2000">
                <a:solidFill>
                  <a:schemeClr val="bg1"/>
                </a:solidFill>
                <a:latin typeface="+mn-lt"/>
                <a:cs typeface="Arial" pitchFamily="34" charset="0"/>
              </a:defRPr>
            </a:lvl3pPr>
            <a:lvl4pPr>
              <a:defRPr sz="1800">
                <a:solidFill>
                  <a:schemeClr val="bg1"/>
                </a:solidFill>
                <a:latin typeface="+mn-lt"/>
                <a:cs typeface="Arial" pitchFamily="34" charset="0"/>
              </a:defRPr>
            </a:lvl4pPr>
            <a:lvl5pPr>
              <a:defRPr sz="1800">
                <a:solidFill>
                  <a:schemeClr val="bg1"/>
                </a:solidFill>
                <a:latin typeface="+mn-lt"/>
                <a:cs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38610595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13" name="Content Placeholder 2"/>
          <p:cNvSpPr>
            <a:spLocks noGrp="1"/>
          </p:cNvSpPr>
          <p:nvPr>
            <p:ph sz="half" idx="1"/>
          </p:nvPr>
        </p:nvSpPr>
        <p:spPr>
          <a:xfrm>
            <a:off x="457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Content Placeholder 3"/>
          <p:cNvSpPr>
            <a:spLocks noGrp="1"/>
          </p:cNvSpPr>
          <p:nvPr>
            <p:ph sz="half" idx="2"/>
          </p:nvPr>
        </p:nvSpPr>
        <p:spPr>
          <a:xfrm>
            <a:off x="4651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9"/>
          <p:cNvSpPr>
            <a:spLocks noGrp="1"/>
          </p:cNvSpPr>
          <p:nvPr>
            <p:ph type="body" sz="quarter" idx="12"/>
          </p:nvPr>
        </p:nvSpPr>
        <p:spPr>
          <a:xfrm>
            <a:off x="457200" y="1426464"/>
            <a:ext cx="4042800" cy="640800"/>
          </a:xfrm>
          <a:prstGeom prst="rect">
            <a:avLst/>
          </a:prstGeom>
        </p:spPr>
        <p:txBody>
          <a:bodyPr anchor="t" anchorCtr="0"/>
          <a:lstStyle>
            <a:lvl1pPr>
              <a:buNone/>
              <a:defRPr b="1">
                <a:solidFill>
                  <a:schemeClr val="bg1"/>
                </a:solidFill>
              </a:defRPr>
            </a:lvl1pPr>
          </a:lstStyle>
          <a:p>
            <a:pPr lvl="0"/>
            <a:r>
              <a:rPr lang="en-US" smtClean="0"/>
              <a:t>Click to edit Master text styles</a:t>
            </a:r>
          </a:p>
        </p:txBody>
      </p:sp>
      <p:sp>
        <p:nvSpPr>
          <p:cNvPr id="16" name="Text Placeholder 9"/>
          <p:cNvSpPr>
            <a:spLocks noGrp="1"/>
          </p:cNvSpPr>
          <p:nvPr>
            <p:ph type="body" sz="quarter" idx="13"/>
          </p:nvPr>
        </p:nvSpPr>
        <p:spPr>
          <a:xfrm>
            <a:off x="4651200" y="1426464"/>
            <a:ext cx="4042800" cy="640800"/>
          </a:xfrm>
          <a:prstGeom prst="rect">
            <a:avLst/>
          </a:prstGeom>
        </p:spPr>
        <p:txBody>
          <a:bodyPr anchor="t" anchorCtr="0"/>
          <a:lstStyle>
            <a:lvl1pPr>
              <a:buNone/>
              <a:defRPr b="1">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6641886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4128"/>
            <a:ext cx="8229600" cy="1643063"/>
          </a:xfrm>
          <a:prstGeom prst="rect">
            <a:avLst/>
          </a:prstGeom>
        </p:spPr>
        <p:txBody>
          <a:bodyPr/>
          <a:lstStyle>
            <a:lvl1pPr marL="0" indent="0" algn="l">
              <a:lnSpc>
                <a:spcPct val="85000"/>
              </a:lnSpc>
              <a:spcBef>
                <a:spcPts val="0"/>
              </a:spcBef>
              <a:buNone/>
              <a:defRPr sz="5000" b="1">
                <a:solidFill>
                  <a:schemeClr val="bg2"/>
                </a:solidFill>
                <a:latin typeface="+mn-lt"/>
                <a:cs typeface="Arial" pitchFamily="34" charset="0"/>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19473995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smtClean="0"/>
              <a:t>Click to edit Master title style</a:t>
            </a:r>
            <a:endParaRPr lang="en-US" dirty="0"/>
          </a:p>
        </p:txBody>
      </p:sp>
      <p:sp>
        <p:nvSpPr>
          <p:cNvPr id="3077"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25270631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
        <p:nvSpPr>
          <p:cNvPr id="13" name="Content Placeholder 2"/>
          <p:cNvSpPr>
            <a:spLocks noGrp="1"/>
          </p:cNvSpPr>
          <p:nvPr>
            <p:ph sz="half" idx="1"/>
          </p:nvPr>
        </p:nvSpPr>
        <p:spPr>
          <a:xfrm>
            <a:off x="457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Content Placeholder 3"/>
          <p:cNvSpPr>
            <a:spLocks noGrp="1"/>
          </p:cNvSpPr>
          <p:nvPr>
            <p:ph sz="half" idx="2"/>
          </p:nvPr>
        </p:nvSpPr>
        <p:spPr>
          <a:xfrm>
            <a:off x="4651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9"/>
          <p:cNvSpPr>
            <a:spLocks noGrp="1"/>
          </p:cNvSpPr>
          <p:nvPr>
            <p:ph type="body" sz="quarter" idx="12"/>
          </p:nvPr>
        </p:nvSpPr>
        <p:spPr>
          <a:xfrm>
            <a:off x="457200" y="1426464"/>
            <a:ext cx="4042800" cy="640800"/>
          </a:xfrm>
          <a:prstGeom prst="rect">
            <a:avLst/>
          </a:prstGeom>
        </p:spPr>
        <p:txBody>
          <a:bodyPr anchor="t" anchorCtr="0"/>
          <a:lstStyle>
            <a:lvl1pPr>
              <a:buNone/>
              <a:defRPr b="1">
                <a:solidFill>
                  <a:schemeClr val="bg1"/>
                </a:solidFill>
              </a:defRPr>
            </a:lvl1pPr>
          </a:lstStyle>
          <a:p>
            <a:pPr lvl="0"/>
            <a:r>
              <a:rPr lang="en-US" smtClean="0"/>
              <a:t>Click to edit Master text styles</a:t>
            </a:r>
          </a:p>
        </p:txBody>
      </p:sp>
      <p:sp>
        <p:nvSpPr>
          <p:cNvPr id="16" name="Text Placeholder 9"/>
          <p:cNvSpPr>
            <a:spLocks noGrp="1"/>
          </p:cNvSpPr>
          <p:nvPr>
            <p:ph type="body" sz="quarter" idx="13"/>
          </p:nvPr>
        </p:nvSpPr>
        <p:spPr>
          <a:xfrm>
            <a:off x="4651200" y="1426464"/>
            <a:ext cx="4042800" cy="640800"/>
          </a:xfrm>
          <a:prstGeom prst="rect">
            <a:avLst/>
          </a:prstGeom>
        </p:spPr>
        <p:txBody>
          <a:bodyPr anchor="t" anchorCtr="0"/>
          <a:lstStyle>
            <a:lvl1pPr>
              <a:buNone/>
              <a:defRPr b="1">
                <a:solidFill>
                  <a:schemeClr val="bg1"/>
                </a:solidFill>
              </a:defRPr>
            </a:lvl1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smtClean="0"/>
              <a:t>Click to edit Master title style</a:t>
            </a:r>
            <a:endParaRPr lang="en-US" dirty="0"/>
          </a:p>
        </p:txBody>
      </p:sp>
      <p:sp>
        <p:nvSpPr>
          <p:cNvPr id="4101"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1995499231"/>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smtClean="0"/>
              <a:t>Click to edit Master title style</a:t>
            </a:r>
            <a:endParaRPr lang="en-US" dirty="0"/>
          </a:p>
        </p:txBody>
      </p:sp>
      <p:sp>
        <p:nvSpPr>
          <p:cNvPr id="4101"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4989384"/>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1047260036"/>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55612" y="719139"/>
            <a:ext cx="3506400" cy="5210062"/>
          </a:xfrm>
          <a:prstGeom prst="rect">
            <a:avLst/>
          </a:prstGeo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mn-lt"/>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extLst>
      <p:ext uri="{BB962C8B-B14F-4D97-AF65-F5344CB8AC3E}">
        <p14:creationId xmlns:p14="http://schemas.microsoft.com/office/powerpoint/2010/main" val="61901018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47841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4" name="EYLogoGrayCove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0" name="EY Panel small"/>
          <p:cNvSpPr>
            <a:spLocks noChangeAspect="1"/>
          </p:cNvSpPr>
          <p:nvPr userDrawn="1"/>
        </p:nvSpPr>
        <p:spPr>
          <a:xfrm>
            <a:off x="1932781" y="777240"/>
            <a:ext cx="6755607"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rgbClr val="000000"/>
              </a:solidFill>
            </a:endParaRPr>
          </a:p>
        </p:txBody>
      </p:sp>
      <p:sp>
        <p:nvSpPr>
          <p:cNvPr id="12" name="Cover Title Presentation Regular"/>
          <p:cNvSpPr>
            <a:spLocks noGrp="1"/>
          </p:cNvSpPr>
          <p:nvPr>
            <p:ph type="ctrTitle"/>
          </p:nvPr>
        </p:nvSpPr>
        <p:spPr>
          <a:xfrm>
            <a:off x="2212847" y="2240280"/>
            <a:ext cx="6217920" cy="860400"/>
          </a:xfrm>
        </p:spPr>
        <p:txBody>
          <a:bodyPr/>
          <a:lstStyle>
            <a:lvl1pPr>
              <a:defRPr>
                <a:solidFill>
                  <a:srgbClr val="404040"/>
                </a:solidFill>
                <a:latin typeface="+mn-lt"/>
                <a:cs typeface="Arial" pitchFamily="34" charset="0"/>
              </a:defRPr>
            </a:lvl1pPr>
          </a:lstStyle>
          <a:p>
            <a:r>
              <a:rPr lang="en-US" smtClean="0"/>
              <a:t>Click to edit Master title style</a:t>
            </a:r>
            <a:endParaRPr lang="en-US" dirty="0"/>
          </a:p>
        </p:txBody>
      </p:sp>
      <p:sp>
        <p:nvSpPr>
          <p:cNvPr id="15" name="Cover Subtitle Presentation Regular"/>
          <p:cNvSpPr>
            <a:spLocks noGrp="1"/>
          </p:cNvSpPr>
          <p:nvPr>
            <p:ph type="subTitle" idx="1"/>
          </p:nvPr>
        </p:nvSpPr>
        <p:spPr>
          <a:xfrm>
            <a:off x="2212848" y="3220754"/>
            <a:ext cx="621792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smtClean="0"/>
              <a:t>Click to edit Master subtitle style</a:t>
            </a:r>
            <a:endParaRPr lang="en-US" dirty="0"/>
          </a:p>
        </p:txBody>
      </p:sp>
    </p:spTree>
    <p:extLst>
      <p:ext uri="{BB962C8B-B14F-4D97-AF65-F5344CB8AC3E}">
        <p14:creationId xmlns:p14="http://schemas.microsoft.com/office/powerpoint/2010/main" val="351841560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a:defRPr>
                <a:solidFill>
                  <a:schemeClr val="bg1"/>
                </a:solidFill>
                <a:latin typeface="+mn-lt"/>
                <a:cs typeface="Arial" pitchFamily="34" charset="0"/>
              </a:defRPr>
            </a:lvl1pPr>
            <a:lvl2pPr>
              <a:defRPr>
                <a:solidFill>
                  <a:schemeClr val="bg1"/>
                </a:solidFill>
                <a:latin typeface="+mn-lt"/>
                <a:cs typeface="Arial" pitchFamily="34" charset="0"/>
              </a:defRPr>
            </a:lvl2pPr>
            <a:lvl3pPr>
              <a:defRPr>
                <a:solidFill>
                  <a:schemeClr val="bg1"/>
                </a:solidFill>
                <a:latin typeface="+mn-lt"/>
                <a:cs typeface="Arial" pitchFamily="34" charset="0"/>
              </a:defRPr>
            </a:lvl3pPr>
            <a:lvl4pPr>
              <a:defRPr>
                <a:solidFill>
                  <a:schemeClr val="bg1"/>
                </a:solidFill>
                <a:latin typeface="+mn-lt"/>
                <a:cs typeface="Arial" pitchFamily="34" charset="0"/>
              </a:defRPr>
            </a:lvl4pPr>
            <a:lvl5pPr>
              <a:defRPr>
                <a:solidFill>
                  <a:schemeClr val="bg1"/>
                </a:solidFill>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407116606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394863251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356616">
              <a:defRPr>
                <a:solidFill>
                  <a:schemeClr val="bg1"/>
                </a:solidFill>
                <a:latin typeface="+mn-lt"/>
                <a:cs typeface="Arial" pitchFamily="34" charset="0"/>
              </a:defRPr>
            </a:lvl2pPr>
            <a:lvl3pPr marL="713232">
              <a:defRPr>
                <a:solidFill>
                  <a:schemeClr val="bg1"/>
                </a:solidFill>
                <a:latin typeface="+mn-lt"/>
                <a:cs typeface="Arial" pitchFamily="34" charset="0"/>
              </a:defRPr>
            </a:lvl3pPr>
            <a:lvl4pPr marL="1069848">
              <a:defRPr>
                <a:solidFill>
                  <a:schemeClr val="bg1"/>
                </a:solidFill>
                <a:latin typeface="+mn-lt"/>
                <a:cs typeface="Arial" pitchFamily="34" charset="0"/>
              </a:defRPr>
            </a:lvl4pPr>
            <a:lvl5pPr marL="1426464">
              <a:defRPr>
                <a:solidFill>
                  <a:schemeClr val="bg1"/>
                </a:solidFill>
                <a:latin typeface="+mn-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132631480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6" name="Title 5"/>
          <p:cNvSpPr>
            <a:spLocks noGrp="1"/>
          </p:cNvSpPr>
          <p:nvPr>
            <p:ph type="title"/>
          </p:nvPr>
        </p:nvSpPr>
        <p:spPr>
          <a:xfrm>
            <a:off x="457200" y="201600"/>
            <a:ext cx="8232775" cy="860400"/>
          </a:xfrm>
          <a:prstGeom prst="rect">
            <a:avLst/>
          </a:prstGeom>
        </p:spPr>
        <p:txBody>
          <a:bodyPr/>
          <a:lstStyle/>
          <a:p>
            <a:r>
              <a:rPr lang="en-US" smtClean="0"/>
              <a:t>Click to edit Master title style</a:t>
            </a:r>
            <a:endParaRPr lang="en-US" dirty="0"/>
          </a:p>
        </p:txBody>
      </p:sp>
    </p:spTree>
    <p:extLst>
      <p:ext uri="{BB962C8B-B14F-4D97-AF65-F5344CB8AC3E}">
        <p14:creationId xmlns:p14="http://schemas.microsoft.com/office/powerpoint/2010/main" val="2379574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4128"/>
            <a:ext cx="8229600" cy="1643063"/>
          </a:xfrm>
          <a:prstGeom prst="rect">
            <a:avLst/>
          </a:prstGeom>
        </p:spPr>
        <p:txBody>
          <a:bodyPr/>
          <a:lstStyle>
            <a:lvl1pPr marL="0" indent="0" algn="l">
              <a:lnSpc>
                <a:spcPct val="85000"/>
              </a:lnSpc>
              <a:spcBef>
                <a:spcPts val="0"/>
              </a:spcBef>
              <a:buNone/>
              <a:defRPr sz="5000" b="1">
                <a:solidFill>
                  <a:schemeClr val="bg2"/>
                </a:solidFill>
                <a:latin typeface="+mn-lt"/>
                <a:cs typeface="Arial" pitchFamily="34" charset="0"/>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noProof="0" dirty="0">
              <a:solidFill>
                <a:schemeClr val="bg1"/>
              </a:solidFill>
              <a:latin typeface="+mn-lt"/>
              <a:cs typeface="Arial" pitchFamily="34" charset="0"/>
            </a:endParaRPr>
          </a:p>
        </p:txBody>
      </p:sp>
    </p:spTree>
    <p:extLst>
      <p:ext uri="{BB962C8B-B14F-4D97-AF65-F5344CB8AC3E}">
        <p14:creationId xmlns:p14="http://schemas.microsoft.com/office/powerpoint/2010/main" val="391301120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6" name="Title 5"/>
          <p:cNvSpPr>
            <a:spLocks noGrp="1"/>
          </p:cNvSpPr>
          <p:nvPr>
            <p:ph type="title"/>
          </p:nvPr>
        </p:nvSpPr>
        <p:spPr>
          <a:xfrm>
            <a:off x="457200" y="201600"/>
            <a:ext cx="8232775" cy="860400"/>
          </a:xfrm>
          <a:prstGeom prst="rect">
            <a:avLst/>
          </a:prstGeom>
        </p:spPr>
        <p:txBody>
          <a:bodyPr/>
          <a:lstStyle/>
          <a:p>
            <a:r>
              <a:rPr lang="en-US" smtClean="0"/>
              <a:t>Click to edit Master title style</a:t>
            </a:r>
            <a:endParaRPr lang="en-US" dirty="0"/>
          </a:p>
        </p:txBody>
      </p:sp>
    </p:spTree>
    <p:extLst>
      <p:ext uri="{BB962C8B-B14F-4D97-AF65-F5344CB8AC3E}">
        <p14:creationId xmlns:p14="http://schemas.microsoft.com/office/powerpoint/2010/main" val="407143264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426464"/>
            <a:ext cx="4038600" cy="4698111"/>
          </a:xfrm>
          <a:prstGeom prst="rect">
            <a:avLst/>
          </a:prstGeom>
        </p:spPr>
        <p:txBody>
          <a:bodyPr/>
          <a:lstStyle>
            <a:lvl1pPr>
              <a:defRPr sz="2400">
                <a:solidFill>
                  <a:schemeClr val="bg1"/>
                </a:solidFill>
                <a:latin typeface="+mn-lt"/>
                <a:cs typeface="Arial" pitchFamily="34" charset="0"/>
              </a:defRPr>
            </a:lvl1pPr>
            <a:lvl2pPr>
              <a:defRPr sz="2400">
                <a:solidFill>
                  <a:schemeClr val="bg1"/>
                </a:solidFill>
                <a:latin typeface="+mn-lt"/>
                <a:cs typeface="Arial" pitchFamily="34" charset="0"/>
              </a:defRPr>
            </a:lvl2pPr>
            <a:lvl3pPr>
              <a:defRPr sz="2000">
                <a:solidFill>
                  <a:schemeClr val="bg1"/>
                </a:solidFill>
                <a:latin typeface="+mn-lt"/>
                <a:cs typeface="Arial" pitchFamily="34" charset="0"/>
              </a:defRPr>
            </a:lvl3pPr>
            <a:lvl4pPr>
              <a:defRPr sz="1800">
                <a:solidFill>
                  <a:schemeClr val="bg1"/>
                </a:solidFill>
                <a:latin typeface="+mn-lt"/>
                <a:cs typeface="Arial" pitchFamily="34" charset="0"/>
              </a:defRPr>
            </a:lvl4pPr>
            <a:lvl5pPr>
              <a:defRPr sz="1800">
                <a:solidFill>
                  <a:schemeClr val="bg1"/>
                </a:solidFill>
                <a:latin typeface="+mn-lt"/>
                <a:cs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26464"/>
            <a:ext cx="4038600" cy="4698111"/>
          </a:xfrm>
          <a:prstGeom prst="rect">
            <a:avLst/>
          </a:prstGeom>
        </p:spPr>
        <p:txBody>
          <a:bodyPr/>
          <a:lstStyle>
            <a:lvl1pPr>
              <a:defRPr sz="2400">
                <a:solidFill>
                  <a:schemeClr val="bg1"/>
                </a:solidFill>
                <a:latin typeface="+mn-lt"/>
                <a:cs typeface="Arial" pitchFamily="34" charset="0"/>
              </a:defRPr>
            </a:lvl1pPr>
            <a:lvl2pPr>
              <a:defRPr sz="2400">
                <a:solidFill>
                  <a:schemeClr val="bg1"/>
                </a:solidFill>
                <a:latin typeface="+mn-lt"/>
                <a:cs typeface="Arial" pitchFamily="34" charset="0"/>
              </a:defRPr>
            </a:lvl2pPr>
            <a:lvl3pPr>
              <a:defRPr sz="2000">
                <a:solidFill>
                  <a:schemeClr val="bg1"/>
                </a:solidFill>
                <a:latin typeface="+mn-lt"/>
                <a:cs typeface="Arial" pitchFamily="34" charset="0"/>
              </a:defRPr>
            </a:lvl3pPr>
            <a:lvl4pPr>
              <a:defRPr sz="1800">
                <a:solidFill>
                  <a:schemeClr val="bg1"/>
                </a:solidFill>
                <a:latin typeface="+mn-lt"/>
                <a:cs typeface="Arial" pitchFamily="34" charset="0"/>
              </a:defRPr>
            </a:lvl4pPr>
            <a:lvl5pPr>
              <a:defRPr sz="1800">
                <a:solidFill>
                  <a:schemeClr val="bg1"/>
                </a:solidFill>
                <a:latin typeface="+mn-lt"/>
                <a:cs typeface="Arial"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31143600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32775" cy="860400"/>
          </a:xfrm>
          <a:prstGeom prst="rect">
            <a:avLst/>
          </a:prstGeom>
        </p:spPr>
        <p:txBody>
          <a:bodyPr/>
          <a:lstStyle>
            <a:lvl1pPr>
              <a:defRPr>
                <a:solidFill>
                  <a:schemeClr val="bg1"/>
                </a:solidFill>
                <a:latin typeface="+mn-lt"/>
                <a:cs typeface="Arial" pitchFamily="34" charset="0"/>
              </a:defRPr>
            </a:lvl1pPr>
          </a:lstStyle>
          <a:p>
            <a:r>
              <a:rPr lang="en-US" smtClean="0"/>
              <a:t>Click to edit Master title style</a:t>
            </a:r>
            <a:endParaRPr lang="en-US"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13" name="Content Placeholder 2"/>
          <p:cNvSpPr>
            <a:spLocks noGrp="1"/>
          </p:cNvSpPr>
          <p:nvPr>
            <p:ph sz="half" idx="1"/>
          </p:nvPr>
        </p:nvSpPr>
        <p:spPr>
          <a:xfrm>
            <a:off x="457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Content Placeholder 3"/>
          <p:cNvSpPr>
            <a:spLocks noGrp="1"/>
          </p:cNvSpPr>
          <p:nvPr>
            <p:ph sz="half" idx="2"/>
          </p:nvPr>
        </p:nvSpPr>
        <p:spPr>
          <a:xfrm>
            <a:off x="4651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9"/>
          <p:cNvSpPr>
            <a:spLocks noGrp="1"/>
          </p:cNvSpPr>
          <p:nvPr>
            <p:ph type="body" sz="quarter" idx="12"/>
          </p:nvPr>
        </p:nvSpPr>
        <p:spPr>
          <a:xfrm>
            <a:off x="457200" y="1426464"/>
            <a:ext cx="4042800" cy="640800"/>
          </a:xfrm>
          <a:prstGeom prst="rect">
            <a:avLst/>
          </a:prstGeom>
        </p:spPr>
        <p:txBody>
          <a:bodyPr anchor="t" anchorCtr="0"/>
          <a:lstStyle>
            <a:lvl1pPr>
              <a:buNone/>
              <a:defRPr b="1">
                <a:solidFill>
                  <a:schemeClr val="bg1"/>
                </a:solidFill>
              </a:defRPr>
            </a:lvl1pPr>
          </a:lstStyle>
          <a:p>
            <a:pPr lvl="0"/>
            <a:r>
              <a:rPr lang="en-US" smtClean="0"/>
              <a:t>Click to edit Master text styles</a:t>
            </a:r>
          </a:p>
        </p:txBody>
      </p:sp>
      <p:sp>
        <p:nvSpPr>
          <p:cNvPr id="16" name="Text Placeholder 9"/>
          <p:cNvSpPr>
            <a:spLocks noGrp="1"/>
          </p:cNvSpPr>
          <p:nvPr>
            <p:ph type="body" sz="quarter" idx="13"/>
          </p:nvPr>
        </p:nvSpPr>
        <p:spPr>
          <a:xfrm>
            <a:off x="4651200" y="1426464"/>
            <a:ext cx="4042800" cy="640800"/>
          </a:xfrm>
          <a:prstGeom prst="rect">
            <a:avLst/>
          </a:prstGeom>
        </p:spPr>
        <p:txBody>
          <a:bodyPr anchor="t" anchorCtr="0"/>
          <a:lstStyle>
            <a:lvl1pPr>
              <a:buNone/>
              <a:defRPr b="1">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179761158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4128"/>
            <a:ext cx="8229600" cy="1643063"/>
          </a:xfrm>
          <a:prstGeom prst="rect">
            <a:avLst/>
          </a:prstGeom>
        </p:spPr>
        <p:txBody>
          <a:bodyPr/>
          <a:lstStyle>
            <a:lvl1pPr marL="0" indent="0" algn="l">
              <a:lnSpc>
                <a:spcPct val="85000"/>
              </a:lnSpc>
              <a:spcBef>
                <a:spcPts val="0"/>
              </a:spcBef>
              <a:buNone/>
              <a:defRPr sz="5000" b="1">
                <a:solidFill>
                  <a:schemeClr val="bg2"/>
                </a:solidFill>
                <a:latin typeface="+mn-lt"/>
                <a:cs typeface="Arial" pitchFamily="34" charset="0"/>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226187252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smtClean="0"/>
              <a:t>Click to edit Master title style</a:t>
            </a:r>
            <a:endParaRPr lang="en-US" dirty="0"/>
          </a:p>
        </p:txBody>
      </p:sp>
      <p:sp>
        <p:nvSpPr>
          <p:cNvPr id="3077"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272182848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smtClean="0"/>
              <a:t>Click to edit Master title style</a:t>
            </a:r>
            <a:endParaRPr lang="en-US" dirty="0"/>
          </a:p>
        </p:txBody>
      </p:sp>
      <p:sp>
        <p:nvSpPr>
          <p:cNvPr id="4101"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1759079798"/>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smtClean="0"/>
              <a:t>Click to edit Master title style</a:t>
            </a:r>
            <a:endParaRPr lang="en-US" dirty="0"/>
          </a:p>
        </p:txBody>
      </p:sp>
      <p:sp>
        <p:nvSpPr>
          <p:cNvPr id="4101"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16185258"/>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293899522"/>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55612" y="719139"/>
            <a:ext cx="3506400" cy="5210062"/>
          </a:xfrm>
          <a:prstGeom prst="rect">
            <a:avLst/>
          </a:prstGeo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mn-lt"/>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Tree>
    <p:extLst>
      <p:ext uri="{BB962C8B-B14F-4D97-AF65-F5344CB8AC3E}">
        <p14:creationId xmlns:p14="http://schemas.microsoft.com/office/powerpoint/2010/main" val="301568971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5957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w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0" Type="http://schemas.openxmlformats.org/officeDocument/2006/relationships/image" Target="../media/image4.wmf"/><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theme" Target="../theme/theme2.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image" Target="../media/image9.wmf"/><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theme" Target="../theme/theme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image" Target="../media/image14.wmf"/><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19" Type="http://schemas.openxmlformats.org/officeDocument/2006/relationships/theme" Target="../theme/theme4.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image" Target="../media/image1.wmf"/><Relationship Id="rId2" Type="http://schemas.openxmlformats.org/officeDocument/2006/relationships/slideLayout" Target="../slideLayouts/slideLayout71.xml"/><Relationship Id="rId16" Type="http://schemas.openxmlformats.org/officeDocument/2006/relationships/theme" Target="../theme/theme5.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image" Target="../media/image1.wmf"/><Relationship Id="rId2" Type="http://schemas.openxmlformats.org/officeDocument/2006/relationships/slideLayout" Target="../slideLayouts/slideLayout86.xml"/><Relationship Id="rId16" Type="http://schemas.openxmlformats.org/officeDocument/2006/relationships/theme" Target="../theme/theme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457200" y="201600"/>
            <a:ext cx="8232775" cy="86040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13" name="Text Placeholder 2"/>
          <p:cNvSpPr>
            <a:spLocks noGrp="1"/>
          </p:cNvSpPr>
          <p:nvPr>
            <p:ph type="body" idx="1"/>
          </p:nvPr>
        </p:nvSpPr>
        <p:spPr>
          <a:xfrm>
            <a:off x="457200" y="1425600"/>
            <a:ext cx="8229600" cy="4698976"/>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7" name="EYLogoGraySlides"/>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284464" y="6327648"/>
            <a:ext cx="399919" cy="408838"/>
          </a:xfrm>
          <a:prstGeom prst="rect">
            <a:avLst/>
          </a:prstGeom>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748" r:id="rId3"/>
    <p:sldLayoutId id="2147483749" r:id="rId4"/>
    <p:sldLayoutId id="2147483669" r:id="rId5"/>
    <p:sldLayoutId id="2147483780" r:id="rId6"/>
    <p:sldLayoutId id="2147483670" r:id="rId7"/>
    <p:sldLayoutId id="2147483671" r:id="rId8"/>
    <p:sldLayoutId id="2147483672" r:id="rId9"/>
    <p:sldLayoutId id="2147483673" r:id="rId10"/>
    <p:sldLayoutId id="2147483674" r:id="rId11"/>
    <p:sldLayoutId id="2147483726" r:id="rId12"/>
    <p:sldLayoutId id="2147483677" r:id="rId13"/>
    <p:sldLayoutId id="2147483678" r:id="rId14"/>
    <p:sldLayoutId id="2147483679" r:id="rId15"/>
  </p:sldLayoutIdLst>
  <p:hf sldNum="0" hdr="0"/>
  <p:txStyles>
    <p:titleStyle>
      <a:lvl1pPr algn="l" defTabSz="914400" rtl="0" eaLnBrk="1" latinLnBrk="0" hangingPunct="1">
        <a:lnSpc>
          <a:spcPct val="85000"/>
        </a:lnSpc>
        <a:spcBef>
          <a:spcPct val="0"/>
        </a:spcBef>
        <a:buNone/>
        <a:defRPr sz="3000" b="1" kern="1200">
          <a:solidFill>
            <a:schemeClr val="bg1"/>
          </a:solidFill>
          <a:latin typeface="+mn-lt"/>
          <a:ea typeface="+mj-ea"/>
          <a:cs typeface="Arial" pitchFamily="34" charset="0"/>
        </a:defRPr>
      </a:lvl1pPr>
    </p:titleStyle>
    <p:bodyStyle>
      <a:lvl1pPr marL="356616" indent="-356616"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Arial" pitchFamily="34" charset="0"/>
        </a:defRPr>
      </a:lvl1pPr>
      <a:lvl2pPr marL="713232" indent="-356616"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Arial" pitchFamily="34" charset="0"/>
        </a:defRPr>
      </a:lvl2pPr>
      <a:lvl3pPr marL="1069848" indent="-356616"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Arial" pitchFamily="34" charset="0"/>
        </a:defRPr>
      </a:lvl3pPr>
      <a:lvl4pPr marL="1426464"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4pPr>
      <a:lvl5pPr marL="1783080"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457200" y="201600"/>
            <a:ext cx="8229600" cy="860400"/>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15" name="Text Placeholder 2"/>
          <p:cNvSpPr>
            <a:spLocks noGrp="1"/>
          </p:cNvSpPr>
          <p:nvPr>
            <p:ph type="body" idx="1"/>
          </p:nvPr>
        </p:nvSpPr>
        <p:spPr>
          <a:xfrm>
            <a:off x="457200" y="1425600"/>
            <a:ext cx="8229600" cy="4698975"/>
          </a:xfrm>
          <a:prstGeom prst="rect">
            <a:avLst/>
          </a:prstGeom>
        </p:spPr>
        <p:txBody>
          <a:bodyPr vert="horz" lIns="0" tIns="0" rIns="0" bIns="0" rtlCol="0" anchor="t" anchorCtr="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20" name="EYLogoGraySlides"/>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2074791551"/>
      </p:ext>
    </p:extLst>
  </p:cSld>
  <p:clrMap bg1="lt1" tx1="dk1" bg2="lt2" tx2="dk2" accent1="accent1" accent2="accent2" accent3="accent3" accent4="accent4" accent5="accent5" accent6="accent6" hlink="hlink" folHlink="folHlink"/>
  <p:sldLayoutIdLst>
    <p:sldLayoutId id="2147483709" r:id="rId1"/>
    <p:sldLayoutId id="2147483777" r:id="rId2"/>
    <p:sldLayoutId id="2147483763" r:id="rId3"/>
    <p:sldLayoutId id="2147483765" r:id="rId4"/>
    <p:sldLayoutId id="2147483710" r:id="rId5"/>
    <p:sldLayoutId id="2147483750" r:id="rId6"/>
    <p:sldLayoutId id="2147483751" r:id="rId7"/>
    <p:sldLayoutId id="2147483711" r:id="rId8"/>
    <p:sldLayoutId id="2147483783" r:id="rId9"/>
    <p:sldLayoutId id="2147483712" r:id="rId10"/>
    <p:sldLayoutId id="2147483713" r:id="rId11"/>
    <p:sldLayoutId id="2147483714" r:id="rId12"/>
    <p:sldLayoutId id="2147483715" r:id="rId13"/>
    <p:sldLayoutId id="2147483716" r:id="rId14"/>
    <p:sldLayoutId id="2147483727" r:id="rId15"/>
    <p:sldLayoutId id="2147483719" r:id="rId16"/>
    <p:sldLayoutId id="2147483720" r:id="rId17"/>
    <p:sldLayoutId id="2147483721" r:id="rId18"/>
  </p:sldLayoutIdLst>
  <p:hf sldNum="0" hdr="0"/>
  <p:txStyles>
    <p:titleStyle>
      <a:lvl1pPr algn="l" defTabSz="914400" rtl="0" eaLnBrk="1" latinLnBrk="0" hangingPunct="1">
        <a:lnSpc>
          <a:spcPct val="85000"/>
        </a:lnSpc>
        <a:spcBef>
          <a:spcPct val="0"/>
        </a:spcBef>
        <a:buNone/>
        <a:defRPr sz="3000" b="1" kern="1200">
          <a:solidFill>
            <a:schemeClr val="bg1"/>
          </a:solidFill>
          <a:latin typeface="+mn-lt"/>
          <a:ea typeface="+mj-ea"/>
          <a:cs typeface="Arial" pitchFamily="34" charset="0"/>
        </a:defRPr>
      </a:lvl1pPr>
    </p:titleStyle>
    <p:bodyStyle>
      <a:lvl1pPr marL="356616" indent="-356616"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1600"/>
            <a:ext cx="8229600" cy="860400"/>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425600"/>
            <a:ext cx="8229600" cy="4698975"/>
          </a:xfrm>
          <a:prstGeom prst="rect">
            <a:avLst/>
          </a:prstGeom>
        </p:spPr>
        <p:txBody>
          <a:bodyPr vert="horz" lIns="0" tIns="0" rIns="0" bIns="0" rtlCol="0" anchor="t" anchorCtr="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3" name="EYLogoWhiteSlides"/>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cSld>
  <p:clrMap bg1="lt1" tx1="dk1" bg2="lt2" tx2="dk2" accent1="accent1" accent2="accent2" accent3="accent3" accent4="accent4" accent5="accent5" accent6="accent6" hlink="hlink" folHlink="folHlink"/>
  <p:sldLayoutIdLst>
    <p:sldLayoutId id="2147483681" r:id="rId1"/>
    <p:sldLayoutId id="2147483778" r:id="rId2"/>
    <p:sldLayoutId id="2147483768" r:id="rId3"/>
    <p:sldLayoutId id="2147483770" r:id="rId4"/>
    <p:sldLayoutId id="2147483682" r:id="rId5"/>
    <p:sldLayoutId id="2147483752" r:id="rId6"/>
    <p:sldLayoutId id="2147483753" r:id="rId7"/>
    <p:sldLayoutId id="2147483683" r:id="rId8"/>
    <p:sldLayoutId id="2147483782" r:id="rId9"/>
    <p:sldLayoutId id="2147483684" r:id="rId10"/>
    <p:sldLayoutId id="2147483685" r:id="rId11"/>
    <p:sldLayoutId id="2147483686" r:id="rId12"/>
    <p:sldLayoutId id="2147483687" r:id="rId13"/>
    <p:sldLayoutId id="2147483688" r:id="rId14"/>
    <p:sldLayoutId id="2147483728" r:id="rId15"/>
    <p:sldLayoutId id="2147483691" r:id="rId16"/>
    <p:sldLayoutId id="2147483692" r:id="rId17"/>
    <p:sldLayoutId id="2147483693" r:id="rId18"/>
  </p:sldLayoutIdLst>
  <p:hf sldNum="0" hdr="0"/>
  <p:txStyles>
    <p:titleStyle>
      <a:lvl1pPr algn="l" defTabSz="914400" rtl="0" eaLnBrk="1" latinLnBrk="0" hangingPunct="1">
        <a:lnSpc>
          <a:spcPct val="85000"/>
        </a:lnSpc>
        <a:spcBef>
          <a:spcPct val="0"/>
        </a:spcBef>
        <a:buNone/>
        <a:defRPr sz="3000" b="1" kern="1200">
          <a:solidFill>
            <a:schemeClr val="bg1"/>
          </a:solidFill>
          <a:latin typeface="+mn-lt"/>
          <a:ea typeface="+mj-ea"/>
          <a:cs typeface="Arial" pitchFamily="34" charset="0"/>
        </a:defRPr>
      </a:lvl1pPr>
    </p:titleStyle>
    <p:bodyStyle>
      <a:lvl1pPr marL="356616" indent="-356616"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1600"/>
            <a:ext cx="8229600" cy="860400"/>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425600"/>
            <a:ext cx="8229600" cy="4698975"/>
          </a:xfrm>
          <a:prstGeom prst="rect">
            <a:avLst/>
          </a:prstGeom>
        </p:spPr>
        <p:txBody>
          <a:bodyPr vert="horz" lIns="0" tIns="0" rIns="0" bIns="0" rtlCol="0" anchor="t" anchorCtr="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4" name="EYLogoWhiteSlides"/>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cSld>
  <p:clrMap bg1="lt1" tx1="dk1" bg2="lt2" tx2="dk2" accent1="accent1" accent2="accent2" accent3="accent3" accent4="accent4" accent5="accent5" accent6="accent6" hlink="hlink" folHlink="folHlink"/>
  <p:sldLayoutIdLst>
    <p:sldLayoutId id="2147483695" r:id="rId1"/>
    <p:sldLayoutId id="2147483779" r:id="rId2"/>
    <p:sldLayoutId id="2147483773" r:id="rId3"/>
    <p:sldLayoutId id="2147483775" r:id="rId4"/>
    <p:sldLayoutId id="2147483696" r:id="rId5"/>
    <p:sldLayoutId id="2147483754" r:id="rId6"/>
    <p:sldLayoutId id="2147483755" r:id="rId7"/>
    <p:sldLayoutId id="2147483697" r:id="rId8"/>
    <p:sldLayoutId id="2147483781" r:id="rId9"/>
    <p:sldLayoutId id="2147483698" r:id="rId10"/>
    <p:sldLayoutId id="2147483699" r:id="rId11"/>
    <p:sldLayoutId id="2147483700" r:id="rId12"/>
    <p:sldLayoutId id="2147483701" r:id="rId13"/>
    <p:sldLayoutId id="2147483702" r:id="rId14"/>
    <p:sldLayoutId id="2147483729" r:id="rId15"/>
    <p:sldLayoutId id="2147483705" r:id="rId16"/>
    <p:sldLayoutId id="2147483706" r:id="rId17"/>
    <p:sldLayoutId id="2147483707" r:id="rId18"/>
  </p:sldLayoutIdLst>
  <p:hf sldNum="0" hdr="0"/>
  <p:txStyles>
    <p:titleStyle>
      <a:lvl1pPr algn="l" defTabSz="914400" rtl="0" eaLnBrk="1" latinLnBrk="0" hangingPunct="1">
        <a:lnSpc>
          <a:spcPct val="85000"/>
        </a:lnSpc>
        <a:spcBef>
          <a:spcPct val="0"/>
        </a:spcBef>
        <a:buNone/>
        <a:defRPr sz="3000" b="1" kern="1200">
          <a:solidFill>
            <a:schemeClr val="bg1"/>
          </a:solidFill>
          <a:latin typeface="+mn-lt"/>
          <a:ea typeface="+mj-ea"/>
          <a:cs typeface="Arial" pitchFamily="34" charset="0"/>
        </a:defRPr>
      </a:lvl1pPr>
    </p:titleStyle>
    <p:bodyStyle>
      <a:lvl1pPr marL="356616" indent="-356616"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457200" y="201600"/>
            <a:ext cx="8232775" cy="86040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13" name="Text Placeholder 2"/>
          <p:cNvSpPr>
            <a:spLocks noGrp="1"/>
          </p:cNvSpPr>
          <p:nvPr>
            <p:ph type="body" idx="1"/>
          </p:nvPr>
        </p:nvSpPr>
        <p:spPr>
          <a:xfrm>
            <a:off x="457200" y="1425600"/>
            <a:ext cx="8229600" cy="4698976"/>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7" name="EYLogoGraySlides"/>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284464" y="6327648"/>
            <a:ext cx="399919" cy="408838"/>
          </a:xfrm>
          <a:prstGeom prst="rect">
            <a:avLst/>
          </a:prstGeom>
        </p:spPr>
      </p:pic>
      <p:sp>
        <p:nvSpPr>
          <p:cNvPr id="5" name="Page Placeholder Gray"/>
          <p:cNvSpPr txBox="1"/>
          <p:nvPr userDrawn="1"/>
        </p:nvSpPr>
        <p:spPr>
          <a:xfrm>
            <a:off x="609918" y="6519672"/>
            <a:ext cx="885600" cy="201168"/>
          </a:xfrm>
          <a:prstGeom prst="rect">
            <a:avLst/>
          </a:prstGeom>
          <a:noFill/>
        </p:spPr>
        <p:txBody>
          <a:bodyPr wrap="square" lIns="0" tIns="0" rIns="0" bIns="0" rtlCol="0" anchor="t" anchorCtr="0">
            <a:noAutofit/>
          </a:bodyPr>
          <a:lstStyle/>
          <a:p>
            <a:r>
              <a:rPr lang="en-GB" sz="1100" dirty="0" smtClean="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spTree>
    <p:extLst>
      <p:ext uri="{BB962C8B-B14F-4D97-AF65-F5344CB8AC3E}">
        <p14:creationId xmlns:p14="http://schemas.microsoft.com/office/powerpoint/2010/main" val="1744462616"/>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Lst>
  <p:hf sldNum="0" hdr="0"/>
  <p:txStyles>
    <p:titleStyle>
      <a:lvl1pPr algn="l" defTabSz="914400" rtl="0" eaLnBrk="1" latinLnBrk="0" hangingPunct="1">
        <a:lnSpc>
          <a:spcPct val="85000"/>
        </a:lnSpc>
        <a:spcBef>
          <a:spcPct val="0"/>
        </a:spcBef>
        <a:buNone/>
        <a:defRPr sz="3000" b="1" kern="1200">
          <a:solidFill>
            <a:schemeClr val="bg1"/>
          </a:solidFill>
          <a:latin typeface="+mn-lt"/>
          <a:ea typeface="+mj-ea"/>
          <a:cs typeface="Arial" pitchFamily="34" charset="0"/>
        </a:defRPr>
      </a:lvl1pPr>
    </p:titleStyle>
    <p:bodyStyle>
      <a:lvl1pPr marL="356616" indent="-356616"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Arial" pitchFamily="34" charset="0"/>
        </a:defRPr>
      </a:lvl1pPr>
      <a:lvl2pPr marL="713232" indent="-356616"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Arial" pitchFamily="34" charset="0"/>
        </a:defRPr>
      </a:lvl2pPr>
      <a:lvl3pPr marL="1069848" indent="-356616"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Arial" pitchFamily="34" charset="0"/>
        </a:defRPr>
      </a:lvl3pPr>
      <a:lvl4pPr marL="1426464"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4pPr>
      <a:lvl5pPr marL="1783080"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457200" y="201600"/>
            <a:ext cx="8232775" cy="860400"/>
          </a:xfrm>
          <a:prstGeom prst="rect">
            <a:avLst/>
          </a:prstGeom>
        </p:spPr>
        <p:txBody>
          <a:bodyPr vert="horz" lIns="0" tIns="0" rIns="0" bIns="0" rtlCol="0" anchor="t" anchorCtr="0">
            <a:noAutofit/>
          </a:bodyPr>
          <a:lstStyle/>
          <a:p>
            <a:r>
              <a:rPr lang="en-US" smtClean="0"/>
              <a:t>Click to edit Master title style</a:t>
            </a:r>
            <a:endParaRPr lang="en-US" dirty="0"/>
          </a:p>
        </p:txBody>
      </p:sp>
      <p:sp>
        <p:nvSpPr>
          <p:cNvPr id="13" name="Text Placeholder 2"/>
          <p:cNvSpPr>
            <a:spLocks noGrp="1"/>
          </p:cNvSpPr>
          <p:nvPr>
            <p:ph type="body" idx="1"/>
          </p:nvPr>
        </p:nvSpPr>
        <p:spPr>
          <a:xfrm>
            <a:off x="457200" y="1425600"/>
            <a:ext cx="8229600" cy="4698976"/>
          </a:xfrm>
          <a:prstGeom prst="rect">
            <a:avLst/>
          </a:prstGeom>
        </p:spPr>
        <p:txBody>
          <a:bodyPr vert="horz" lIns="0" tIns="0" rIns="0" bIns="0" rtlCol="0" anchor="t" anchorCtr="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7" name="EYLogoGraySlides"/>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284464" y="6327648"/>
            <a:ext cx="399919" cy="408838"/>
          </a:xfrm>
          <a:prstGeom prst="rect">
            <a:avLst/>
          </a:prstGeom>
        </p:spPr>
      </p:pic>
      <p:sp>
        <p:nvSpPr>
          <p:cNvPr id="5" name="Page Placeholder Gray"/>
          <p:cNvSpPr txBox="1"/>
          <p:nvPr userDrawn="1"/>
        </p:nvSpPr>
        <p:spPr>
          <a:xfrm>
            <a:off x="609918" y="6519672"/>
            <a:ext cx="885600" cy="201168"/>
          </a:xfrm>
          <a:prstGeom prst="rect">
            <a:avLst/>
          </a:prstGeom>
          <a:noFill/>
        </p:spPr>
        <p:txBody>
          <a:bodyPr wrap="square" lIns="0" tIns="0" rIns="0" bIns="0" rtlCol="0" anchor="t" anchorCtr="0">
            <a:noAutofit/>
          </a:bodyPr>
          <a:lstStyle/>
          <a:p>
            <a:r>
              <a:rPr lang="en-GB" sz="1100" dirty="0" smtClean="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spTree>
    <p:extLst>
      <p:ext uri="{BB962C8B-B14F-4D97-AF65-F5344CB8AC3E}">
        <p14:creationId xmlns:p14="http://schemas.microsoft.com/office/powerpoint/2010/main" val="1679804143"/>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 id="2147483814" r:id="rId14"/>
    <p:sldLayoutId id="2147483815" r:id="rId15"/>
  </p:sldLayoutIdLst>
  <p:hf sldNum="0" hdr="0"/>
  <p:txStyles>
    <p:titleStyle>
      <a:lvl1pPr algn="l" defTabSz="914400" rtl="0" eaLnBrk="1" latinLnBrk="0" hangingPunct="1">
        <a:lnSpc>
          <a:spcPct val="85000"/>
        </a:lnSpc>
        <a:spcBef>
          <a:spcPct val="0"/>
        </a:spcBef>
        <a:buNone/>
        <a:defRPr sz="3000" b="1" kern="1200">
          <a:solidFill>
            <a:schemeClr val="bg1"/>
          </a:solidFill>
          <a:latin typeface="+mn-lt"/>
          <a:ea typeface="+mj-ea"/>
          <a:cs typeface="Arial" pitchFamily="34" charset="0"/>
        </a:defRPr>
      </a:lvl1pPr>
    </p:titleStyle>
    <p:bodyStyle>
      <a:lvl1pPr marL="356616" indent="-356616"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Arial" pitchFamily="34" charset="0"/>
        </a:defRPr>
      </a:lvl1pPr>
      <a:lvl2pPr marL="713232" indent="-356616"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Arial" pitchFamily="34" charset="0"/>
        </a:defRPr>
      </a:lvl2pPr>
      <a:lvl3pPr marL="1069848" indent="-356616"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Arial" pitchFamily="34" charset="0"/>
        </a:defRPr>
      </a:lvl3pPr>
      <a:lvl4pPr marL="1426464"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4pPr>
      <a:lvl5pPr marL="1783080"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xml.rels><?xml version="1.0" encoding="UTF-8" standalone="yes"?>
<Relationships xmlns="http://schemas.openxmlformats.org/package/2006/relationships"><Relationship Id="rId3" Type="http://schemas.openxmlformats.org/officeDocument/2006/relationships/hyperlink" Target="http://toolscluster.net/wp-content/uploads/2017/04/Smart-Specialisation-S3-Platform.pdf" TargetMode="External"/><Relationship Id="rId2" Type="http://schemas.openxmlformats.org/officeDocument/2006/relationships/notesSlide" Target="../notesSlides/notesSlide1.xml"/><Relationship Id="rId1" Type="http://schemas.openxmlformats.org/officeDocument/2006/relationships/slideLayout" Target="../slideLayouts/slideLayout8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212847" y="2300668"/>
            <a:ext cx="6217920" cy="860400"/>
          </a:xfrm>
        </p:spPr>
        <p:txBody>
          <a:bodyPr/>
          <a:lstStyle/>
          <a:p>
            <a:r>
              <a:rPr lang="en-US" sz="2400" dirty="0" smtClean="0">
                <a:solidFill>
                  <a:schemeClr val="bg1"/>
                </a:solidFill>
                <a:latin typeface="EYInterstate Light" panose="02000506000000020004" pitchFamily="2" charset="0"/>
              </a:rPr>
              <a:t>From the Vanguard Initiative to the S3-Platform</a:t>
            </a:r>
            <a:endParaRPr lang="en-US" sz="2400" dirty="0"/>
          </a:p>
        </p:txBody>
      </p:sp>
      <p:pic>
        <p:nvPicPr>
          <p:cNvPr id="7" name="Grafik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750" y="408141"/>
            <a:ext cx="1868488"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237814" y="1030005"/>
            <a:ext cx="2297424" cy="369332"/>
          </a:xfrm>
          <a:prstGeom prst="rect">
            <a:avLst/>
          </a:prstGeom>
          <a:noFill/>
        </p:spPr>
        <p:txBody>
          <a:bodyPr wrap="none" rtlCol="0">
            <a:spAutoFit/>
          </a:bodyPr>
          <a:lstStyle/>
          <a:p>
            <a:r>
              <a:rPr lang="en-GB" dirty="0" smtClean="0">
                <a:solidFill>
                  <a:srgbClr val="646464">
                    <a:lumMod val="50000"/>
                  </a:srgbClr>
                </a:solidFill>
                <a:latin typeface="Mistral" pitchFamily="66" charset="0"/>
              </a:rPr>
              <a:t>Bridging the Innovation Gap</a:t>
            </a:r>
            <a:endParaRPr lang="en-GB" dirty="0">
              <a:solidFill>
                <a:srgbClr val="646464">
                  <a:lumMod val="50000"/>
                </a:srgbClr>
              </a:solidFill>
              <a:latin typeface="Mistral" pitchFamily="66" charset="0"/>
            </a:endParaRPr>
          </a:p>
        </p:txBody>
      </p:sp>
    </p:spTree>
    <p:extLst>
      <p:ext uri="{BB962C8B-B14F-4D97-AF65-F5344CB8AC3E}">
        <p14:creationId xmlns:p14="http://schemas.microsoft.com/office/powerpoint/2010/main" val="18842365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Overview of EU Support provided by S3Platform</a:t>
            </a:r>
            <a:br>
              <a:rPr lang="en-GB" sz="2500" dirty="0" smtClean="0">
                <a:latin typeface="EYInterstate Light" panose="02000506000000020004" pitchFamily="2" charset="0"/>
              </a:rPr>
            </a:br>
            <a:r>
              <a:rPr lang="en-GB" sz="1800" dirty="0" smtClean="0">
                <a:latin typeface="EYInterstate Light" panose="02000506000000020004" pitchFamily="2" charset="0"/>
              </a:rPr>
              <a:t>Phase 2 – Industry cooperation and design of projects II</a:t>
            </a:r>
            <a:endParaRPr lang="en-US" sz="1800" dirty="0"/>
          </a:p>
        </p:txBody>
      </p:sp>
      <p:sp>
        <p:nvSpPr>
          <p:cNvPr id="4" name="TextBox 3"/>
          <p:cNvSpPr txBox="1"/>
          <p:nvPr/>
        </p:nvSpPr>
        <p:spPr>
          <a:xfrm>
            <a:off x="475672" y="1126652"/>
            <a:ext cx="8232775" cy="5139099"/>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WATIFY awareness campaign:</a:t>
            </a:r>
          </a:p>
          <a:p>
            <a:pPr>
              <a:lnSpc>
                <a:spcPct val="85000"/>
              </a:lnSpc>
              <a:spcAft>
                <a:spcPts val="600"/>
              </a:spcAft>
              <a:buClr>
                <a:schemeClr val="accent2"/>
              </a:buClr>
              <a:buSzPct val="70000"/>
            </a:pPr>
            <a:r>
              <a:rPr lang="en-US" sz="1150" dirty="0" err="1">
                <a:solidFill>
                  <a:schemeClr val="bg1"/>
                </a:solidFill>
                <a:latin typeface="EYInterstate Light" panose="02000506000000020004" pitchFamily="2" charset="0"/>
              </a:rPr>
              <a:t>Watify</a:t>
            </a:r>
            <a:r>
              <a:rPr lang="en-US" sz="1150" dirty="0">
                <a:solidFill>
                  <a:schemeClr val="bg1"/>
                </a:solidFill>
                <a:latin typeface="EYInterstate Light" panose="02000506000000020004" pitchFamily="2" charset="0"/>
              </a:rPr>
              <a:t> is an awareness raising campaign for the </a:t>
            </a:r>
            <a:r>
              <a:rPr lang="en-US" sz="1150" dirty="0" err="1">
                <a:solidFill>
                  <a:schemeClr val="bg1"/>
                </a:solidFill>
                <a:latin typeface="EYInterstate Light" panose="02000506000000020004" pitchFamily="2" charset="0"/>
              </a:rPr>
              <a:t>modernisation</a:t>
            </a:r>
            <a:r>
              <a:rPr lang="en-US" sz="1150" dirty="0">
                <a:solidFill>
                  <a:schemeClr val="bg1"/>
                </a:solidFill>
                <a:latin typeface="EYInterstate Light" panose="02000506000000020004" pitchFamily="2" charset="0"/>
              </a:rPr>
              <a:t> of Europe's Industry (2016-2018) that supports the digital transformation of Industry and enterprises and their uptake of Key Enabling Technologies. The campaign specifically targets SMEs in manufacturing, healthcare, finance and creative industries as well as mechanical engineering, construction, tourism, retail and agro-food that can drive economic and/or social value by creating and using novel digital and advanced </a:t>
            </a:r>
            <a:r>
              <a:rPr lang="en-US" sz="1150" dirty="0" smtClean="0">
                <a:solidFill>
                  <a:schemeClr val="bg1"/>
                </a:solidFill>
                <a:latin typeface="EYInterstate Light" panose="02000506000000020004" pitchFamily="2" charset="0"/>
              </a:rPr>
              <a:t>technologies. 40 </a:t>
            </a:r>
            <a:r>
              <a:rPr lang="en-US" sz="1150" dirty="0">
                <a:solidFill>
                  <a:schemeClr val="bg1"/>
                </a:solidFill>
                <a:latin typeface="EYInterstate Light" panose="02000506000000020004" pitchFamily="2" charset="0"/>
              </a:rPr>
              <a:t>matchmaking events will be </a:t>
            </a:r>
            <a:r>
              <a:rPr lang="en-US" sz="1150" dirty="0" err="1">
                <a:solidFill>
                  <a:schemeClr val="bg1"/>
                </a:solidFill>
                <a:latin typeface="EYInterstate Light" panose="02000506000000020004" pitchFamily="2" charset="0"/>
              </a:rPr>
              <a:t>organised</a:t>
            </a:r>
            <a:r>
              <a:rPr lang="en-US" sz="1150" dirty="0">
                <a:solidFill>
                  <a:schemeClr val="bg1"/>
                </a:solidFill>
                <a:latin typeface="EYInterstate Light" panose="02000506000000020004" pitchFamily="2" charset="0"/>
              </a:rPr>
              <a:t> that bring together public and private stakeholders from different regions to explore how they can translate their national and regional policies and priorities for smart </a:t>
            </a:r>
            <a:r>
              <a:rPr lang="en-US" sz="1150" dirty="0" err="1">
                <a:solidFill>
                  <a:schemeClr val="bg1"/>
                </a:solidFill>
                <a:latin typeface="EYInterstate Light" panose="02000506000000020004" pitchFamily="2" charset="0"/>
              </a:rPr>
              <a:t>specialisation</a:t>
            </a:r>
            <a:r>
              <a:rPr lang="en-US" sz="1150" dirty="0">
                <a:solidFill>
                  <a:schemeClr val="bg1"/>
                </a:solidFill>
                <a:latin typeface="EYInterstate Light" panose="02000506000000020004" pitchFamily="2" charset="0"/>
              </a:rPr>
              <a:t> and technological transformation into joint high-quality projects and smart investments in industrial </a:t>
            </a:r>
            <a:r>
              <a:rPr lang="en-US" sz="1150" dirty="0" err="1">
                <a:solidFill>
                  <a:schemeClr val="bg1"/>
                </a:solidFill>
                <a:latin typeface="EYInterstate Light" panose="02000506000000020004" pitchFamily="2" charset="0"/>
              </a:rPr>
              <a:t>modernisation</a:t>
            </a:r>
            <a:r>
              <a:rPr lang="en-US" sz="1150" dirty="0">
                <a:solidFill>
                  <a:schemeClr val="bg1"/>
                </a:solidFill>
                <a:latin typeface="EYInterstate Light" panose="02000506000000020004" pitchFamily="2" charset="0"/>
              </a:rPr>
              <a:t> and new value chains. </a:t>
            </a:r>
            <a:endParaRPr lang="en-US" sz="1150" dirty="0" smtClean="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000" i="1" dirty="0">
                <a:solidFill>
                  <a:schemeClr val="bg1"/>
                </a:solidFill>
                <a:latin typeface="EYInterstate Light" panose="02000506000000020004" pitchFamily="2" charset="0"/>
              </a:rPr>
              <a:t>Further information can be found here: https://ec.europa.eu/growth/tools-databases/dem/watify/about-watify?language=de</a:t>
            </a:r>
          </a:p>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(Digital) Innovation Hubs:</a:t>
            </a:r>
          </a:p>
          <a:p>
            <a:pPr>
              <a:lnSpc>
                <a:spcPct val="85000"/>
              </a:lnSpc>
              <a:spcAft>
                <a:spcPts val="600"/>
              </a:spcAft>
              <a:buClr>
                <a:schemeClr val="accent2"/>
              </a:buClr>
              <a:buSzPct val="70000"/>
            </a:pPr>
            <a:r>
              <a:rPr lang="en-US" sz="1150" dirty="0">
                <a:solidFill>
                  <a:schemeClr val="bg1"/>
                </a:solidFill>
                <a:latin typeface="EYInterstate Light" panose="02000506000000020004" pitchFamily="2" charset="0"/>
              </a:rPr>
              <a:t>The </a:t>
            </a:r>
            <a:r>
              <a:rPr lang="en-US" sz="1150" dirty="0" err="1">
                <a:solidFill>
                  <a:schemeClr val="bg1"/>
                </a:solidFill>
                <a:latin typeface="EYInterstate Light" panose="02000506000000020004" pitchFamily="2" charset="0"/>
              </a:rPr>
              <a:t>Digitising</a:t>
            </a:r>
            <a:r>
              <a:rPr lang="en-US" sz="1150" dirty="0">
                <a:solidFill>
                  <a:schemeClr val="bg1"/>
                </a:solidFill>
                <a:latin typeface="EYInterstate Light" panose="02000506000000020004" pitchFamily="2" charset="0"/>
              </a:rPr>
              <a:t> European Industry Strategy aims to ensure that any business in Europe should have access to a Digital Innovation Hub at ‘a working distance’ (i.e. within a form and location convenient for their day-to-day business). Digital Innovation Hubs can be instrumental for industrial </a:t>
            </a:r>
            <a:r>
              <a:rPr lang="en-US" sz="1150" dirty="0" err="1">
                <a:solidFill>
                  <a:schemeClr val="bg1"/>
                </a:solidFill>
                <a:latin typeface="EYInterstate Light" panose="02000506000000020004" pitchFamily="2" charset="0"/>
              </a:rPr>
              <a:t>modernisation</a:t>
            </a:r>
            <a:r>
              <a:rPr lang="en-US" sz="1150" dirty="0">
                <a:solidFill>
                  <a:schemeClr val="bg1"/>
                </a:solidFill>
                <a:latin typeface="EYInterstate Light" panose="02000506000000020004" pitchFamily="2" charset="0"/>
              </a:rPr>
              <a:t>. If they already exist within a region, they can be seen as a support service for the S3P-Industry. However, if they do not exist they could be the intended outcome of the investment project</a:t>
            </a:r>
            <a:r>
              <a:rPr lang="en-US" sz="115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a:t>
            </a:r>
            <a:r>
              <a:rPr lang="en-US" sz="1000" i="1" dirty="0">
                <a:solidFill>
                  <a:schemeClr val="bg1"/>
                </a:solidFill>
                <a:latin typeface="EYInterstate Light" panose="02000506000000020004" pitchFamily="2" charset="0"/>
              </a:rPr>
              <a:t>be found here: http://s3platform.jrc.ec.europa.eu/eu-support</a:t>
            </a:r>
          </a:p>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European Pilot Project Production Network:</a:t>
            </a:r>
          </a:p>
          <a:p>
            <a:pPr>
              <a:lnSpc>
                <a:spcPct val="85000"/>
              </a:lnSpc>
              <a:spcAft>
                <a:spcPts val="600"/>
              </a:spcAft>
              <a:buClr>
                <a:schemeClr val="accent2"/>
              </a:buClr>
              <a:buSzPct val="70000"/>
            </a:pPr>
            <a:r>
              <a:rPr lang="en-US" sz="1150" dirty="0">
                <a:solidFill>
                  <a:schemeClr val="bg1"/>
                </a:solidFill>
                <a:latin typeface="EYInterstate Light" panose="02000506000000020004" pitchFamily="2" charset="0"/>
              </a:rPr>
              <a:t>The European Pilot Production Network (EPPN) is being established as coordination platform in the area of nanotechnology and advanced materials </a:t>
            </a:r>
            <a:r>
              <a:rPr lang="en-US" sz="1150" dirty="0" err="1">
                <a:solidFill>
                  <a:schemeClr val="bg1"/>
                </a:solidFill>
                <a:latin typeface="EYInterstate Light" panose="02000506000000020004" pitchFamily="2" charset="0"/>
              </a:rPr>
              <a:t>upscaling</a:t>
            </a:r>
            <a:r>
              <a:rPr lang="en-US" sz="1150" dirty="0">
                <a:solidFill>
                  <a:schemeClr val="bg1"/>
                </a:solidFill>
                <a:latin typeface="EYInterstate Light" panose="02000506000000020004" pitchFamily="2" charset="0"/>
              </a:rPr>
              <a:t> and pilot actions. EPPN will help exploiting on the synergies and </a:t>
            </a:r>
            <a:r>
              <a:rPr lang="en-US" sz="1150" dirty="0" err="1">
                <a:solidFill>
                  <a:schemeClr val="bg1"/>
                </a:solidFill>
                <a:latin typeface="EYInterstate Light" panose="02000506000000020004" pitchFamily="2" charset="0"/>
              </a:rPr>
              <a:t>maximising</a:t>
            </a:r>
            <a:r>
              <a:rPr lang="en-US" sz="1150" dirty="0">
                <a:solidFill>
                  <a:schemeClr val="bg1"/>
                </a:solidFill>
                <a:latin typeface="EYInterstate Light" panose="02000506000000020004" pitchFamily="2" charset="0"/>
              </a:rPr>
              <a:t> the impact of the various investments into innovation from H2020, starting with the "Pilot project" investments of the NMBP </a:t>
            </a:r>
            <a:r>
              <a:rPr lang="en-US" sz="1150" dirty="0" err="1">
                <a:solidFill>
                  <a:schemeClr val="bg1"/>
                </a:solidFill>
                <a:latin typeface="EYInterstate Light" panose="02000506000000020004" pitchFamily="2" charset="0"/>
              </a:rPr>
              <a:t>programme</a:t>
            </a:r>
            <a:r>
              <a:rPr lang="en-US" sz="1150" dirty="0">
                <a:solidFill>
                  <a:schemeClr val="bg1"/>
                </a:solidFill>
                <a:latin typeface="EYInterstate Light" panose="02000506000000020004" pitchFamily="2" charset="0"/>
              </a:rPr>
              <a:t>, but with the aim to reach </a:t>
            </a:r>
            <a:r>
              <a:rPr lang="en-US" sz="1150" dirty="0" smtClean="0">
                <a:solidFill>
                  <a:schemeClr val="bg1"/>
                </a:solidFill>
                <a:latin typeface="EYInterstate Light" panose="02000506000000020004" pitchFamily="2" charset="0"/>
              </a:rPr>
              <a:t>further. The </a:t>
            </a:r>
            <a:r>
              <a:rPr lang="en-US" sz="1150" dirty="0">
                <a:solidFill>
                  <a:schemeClr val="bg1"/>
                </a:solidFill>
                <a:latin typeface="EYInterstate Light" panose="02000506000000020004" pitchFamily="2" charset="0"/>
              </a:rPr>
              <a:t>aim of the European Pilot Production Network (EPPN) is to provide infrastructure and advisory services to industry, with access for SME's and start-ups under </a:t>
            </a:r>
            <a:r>
              <a:rPr lang="en-US" sz="1150" dirty="0" err="1">
                <a:solidFill>
                  <a:schemeClr val="bg1"/>
                </a:solidFill>
                <a:latin typeface="EYInterstate Light" panose="02000506000000020004" pitchFamily="2" charset="0"/>
              </a:rPr>
              <a:t>favourable</a:t>
            </a:r>
            <a:r>
              <a:rPr lang="en-US" sz="1150" dirty="0">
                <a:solidFill>
                  <a:schemeClr val="bg1"/>
                </a:solidFill>
                <a:latin typeface="EYInterstate Light" panose="02000506000000020004" pitchFamily="2" charset="0"/>
              </a:rPr>
              <a:t> (</a:t>
            </a:r>
            <a:r>
              <a:rPr lang="en-US" sz="1150" dirty="0" err="1">
                <a:solidFill>
                  <a:schemeClr val="bg1"/>
                </a:solidFill>
                <a:latin typeface="EYInterstate Light" panose="02000506000000020004" pitchFamily="2" charset="0"/>
              </a:rPr>
              <a:t>subsidised</a:t>
            </a:r>
            <a:r>
              <a:rPr lang="en-US" sz="1150" dirty="0">
                <a:solidFill>
                  <a:schemeClr val="bg1"/>
                </a:solidFill>
                <a:latin typeface="EYInterstate Light" panose="02000506000000020004" pitchFamily="2" charset="0"/>
              </a:rPr>
              <a:t>) conditions, hereby boosting investments, </a:t>
            </a:r>
            <a:r>
              <a:rPr lang="en-US" sz="1150" dirty="0" err="1">
                <a:solidFill>
                  <a:schemeClr val="bg1"/>
                </a:solidFill>
                <a:latin typeface="EYInterstate Light" panose="02000506000000020004" pitchFamily="2" charset="0"/>
              </a:rPr>
              <a:t>maximising</a:t>
            </a:r>
            <a:r>
              <a:rPr lang="en-US" sz="1150" dirty="0">
                <a:solidFill>
                  <a:schemeClr val="bg1"/>
                </a:solidFill>
                <a:latin typeface="EYInterstate Light" panose="02000506000000020004" pitchFamily="2" charset="0"/>
              </a:rPr>
              <a:t> the impact of the ongoing </a:t>
            </a:r>
            <a:r>
              <a:rPr lang="en-US" sz="1150" dirty="0" err="1">
                <a:solidFill>
                  <a:schemeClr val="bg1"/>
                </a:solidFill>
                <a:latin typeface="EYInterstate Light" panose="02000506000000020004" pitchFamily="2" charset="0"/>
              </a:rPr>
              <a:t>upscaling</a:t>
            </a:r>
            <a:r>
              <a:rPr lang="en-US" sz="1150" dirty="0">
                <a:solidFill>
                  <a:schemeClr val="bg1"/>
                </a:solidFill>
                <a:latin typeface="EYInterstate Light" panose="02000506000000020004" pitchFamily="2" charset="0"/>
              </a:rPr>
              <a:t> activities and facilitating market </a:t>
            </a:r>
            <a:r>
              <a:rPr lang="en-US" sz="1150" dirty="0" smtClean="0">
                <a:solidFill>
                  <a:schemeClr val="bg1"/>
                </a:solidFill>
                <a:latin typeface="EYInterstate Light" panose="02000506000000020004" pitchFamily="2" charset="0"/>
              </a:rPr>
              <a:t>access. EPPN </a:t>
            </a:r>
            <a:r>
              <a:rPr lang="en-US" sz="1150" dirty="0">
                <a:solidFill>
                  <a:schemeClr val="bg1"/>
                </a:solidFill>
                <a:latin typeface="EYInterstate Light" panose="02000506000000020004" pitchFamily="2" charset="0"/>
              </a:rPr>
              <a:t>activities are planned to include mapping current pilot line projects, identifying specific needs and coordinating joint actions in a number of areas addressing finance, market, training, technical collaboration, dissemination and Policy. The EPPN activities will provide practical examples of relevance for implementing the S3 philosophy. EPPN will especially help on the creation of regional Innovation Hubs and their value-chain and cross-border networking</a:t>
            </a:r>
            <a:r>
              <a:rPr lang="en-US" sz="115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a:solidFill>
                  <a:schemeClr val="bg1"/>
                </a:solidFill>
                <a:latin typeface="EYInterstate Light" panose="02000506000000020004" pitchFamily="2" charset="0"/>
              </a:rPr>
              <a:t>Further information can be found here: http://eppn.eu/eppn/info</a:t>
            </a:r>
          </a:p>
        </p:txBody>
      </p:sp>
    </p:spTree>
    <p:extLst>
      <p:ext uri="{BB962C8B-B14F-4D97-AF65-F5344CB8AC3E}">
        <p14:creationId xmlns:p14="http://schemas.microsoft.com/office/powerpoint/2010/main" val="15843137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Overview of EU Support provided by S3Platform</a:t>
            </a:r>
            <a:br>
              <a:rPr lang="en-GB" sz="2500" dirty="0" smtClean="0">
                <a:latin typeface="EYInterstate Light" panose="02000506000000020004" pitchFamily="2" charset="0"/>
              </a:rPr>
            </a:br>
            <a:r>
              <a:rPr lang="en-GB" sz="1800" dirty="0" smtClean="0">
                <a:latin typeface="EYInterstate Light" panose="02000506000000020004" pitchFamily="2" charset="0"/>
              </a:rPr>
              <a:t>Phase 2 – Industry cooperation and design of projects III</a:t>
            </a:r>
            <a:endParaRPr lang="en-US" sz="1800" dirty="0"/>
          </a:p>
        </p:txBody>
      </p:sp>
      <p:sp>
        <p:nvSpPr>
          <p:cNvPr id="4" name="TextBox 3"/>
          <p:cNvSpPr txBox="1"/>
          <p:nvPr/>
        </p:nvSpPr>
        <p:spPr>
          <a:xfrm>
            <a:off x="457200" y="1105130"/>
            <a:ext cx="8232775" cy="2094420"/>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Advanced Manufacturing Advisory services:</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The aim of this action is to establish a virtual European advanced manufacturing support </a:t>
            </a:r>
            <a:r>
              <a:rPr lang="en-US" sz="1200" dirty="0" err="1">
                <a:solidFill>
                  <a:schemeClr val="bg1"/>
                </a:solidFill>
                <a:latin typeface="EYInterstate Light" panose="02000506000000020004" pitchFamily="2" charset="0"/>
              </a:rPr>
              <a:t>centre</a:t>
            </a:r>
            <a:r>
              <a:rPr lang="en-US" sz="1200" dirty="0">
                <a:solidFill>
                  <a:schemeClr val="bg1"/>
                </a:solidFill>
                <a:latin typeface="EYInterstate Light" panose="02000506000000020004" pitchFamily="2" charset="0"/>
              </a:rPr>
              <a:t> which will:</a:t>
            </a:r>
          </a:p>
          <a:p>
            <a:pPr marL="171450" indent="-171450">
              <a:lnSpc>
                <a:spcPct val="85000"/>
              </a:lnSpc>
              <a:spcAft>
                <a:spcPts val="600"/>
              </a:spcAft>
              <a:buClr>
                <a:schemeClr val="accent2"/>
              </a:buClr>
              <a:buSzPct val="70000"/>
              <a:buFont typeface="Wingdings" panose="05000000000000000000" pitchFamily="2" charset="2"/>
              <a:buChar char="Ø"/>
            </a:pPr>
            <a:r>
              <a:rPr lang="en-US" sz="1200" dirty="0" smtClean="0">
                <a:solidFill>
                  <a:schemeClr val="bg1"/>
                </a:solidFill>
                <a:latin typeface="EYInterstate Light" panose="02000506000000020004" pitchFamily="2" charset="0"/>
              </a:rPr>
              <a:t>provide </a:t>
            </a:r>
            <a:r>
              <a:rPr lang="en-US" sz="1200" dirty="0">
                <a:solidFill>
                  <a:schemeClr val="bg1"/>
                </a:solidFill>
                <a:latin typeface="EYInterstate Light" panose="02000506000000020004" pitchFamily="2" charset="0"/>
              </a:rPr>
              <a:t>to manufacturing SMEs practical information, advice and support on how to transform their company towards a smart factory having a more competitive and sustainable manufacturing production process;</a:t>
            </a:r>
          </a:p>
          <a:p>
            <a:pPr marL="171450" indent="-171450">
              <a:lnSpc>
                <a:spcPct val="85000"/>
              </a:lnSpc>
              <a:spcAft>
                <a:spcPts val="600"/>
              </a:spcAft>
              <a:buClr>
                <a:schemeClr val="accent2"/>
              </a:buClr>
              <a:buSzPct val="70000"/>
              <a:buFont typeface="Wingdings" panose="05000000000000000000" pitchFamily="2" charset="2"/>
              <a:buChar char="Ø"/>
            </a:pPr>
            <a:r>
              <a:rPr lang="en-US" sz="1200" dirty="0" smtClean="0">
                <a:solidFill>
                  <a:schemeClr val="bg1"/>
                </a:solidFill>
                <a:latin typeface="EYInterstate Light" panose="02000506000000020004" pitchFamily="2" charset="0"/>
              </a:rPr>
              <a:t>set </a:t>
            </a:r>
            <a:r>
              <a:rPr lang="en-US" sz="1200" dirty="0">
                <a:solidFill>
                  <a:schemeClr val="bg1"/>
                </a:solidFill>
                <a:latin typeface="EYInterstate Light" panose="02000506000000020004" pitchFamily="2" charset="0"/>
              </a:rPr>
              <a:t>up learning networks of next-generation of "factories of the future" to become the inspiring examples for other manufacturing companies.</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The support </a:t>
            </a:r>
            <a:r>
              <a:rPr lang="en-US" sz="1200" dirty="0" err="1">
                <a:solidFill>
                  <a:schemeClr val="bg1"/>
                </a:solidFill>
                <a:latin typeface="EYInterstate Light" panose="02000506000000020004" pitchFamily="2" charset="0"/>
              </a:rPr>
              <a:t>centre</a:t>
            </a:r>
            <a:r>
              <a:rPr lang="en-US" sz="1200" dirty="0">
                <a:solidFill>
                  <a:schemeClr val="bg1"/>
                </a:solidFill>
                <a:latin typeface="EYInterstate Light" panose="02000506000000020004" pitchFamily="2" charset="0"/>
              </a:rPr>
              <a:t> will be established at the end of 2017 and work closely with clusters and regions that are active under any relevant Thematic Area of the S3P-Industry</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a:t>
            </a:r>
            <a:r>
              <a:rPr lang="en-US" sz="1000" i="1" dirty="0">
                <a:solidFill>
                  <a:schemeClr val="bg1"/>
                </a:solidFill>
                <a:latin typeface="EYInterstate Light" panose="02000506000000020004" pitchFamily="2" charset="0"/>
              </a:rPr>
              <a:t>be found here: http://s3platform.jrc.ec.europa.eu/eu-support</a:t>
            </a:r>
          </a:p>
          <a:p>
            <a:pPr>
              <a:lnSpc>
                <a:spcPct val="85000"/>
              </a:lnSpc>
              <a:spcAft>
                <a:spcPts val="600"/>
              </a:spcAft>
              <a:buClr>
                <a:schemeClr val="accent2"/>
              </a:buClr>
              <a:buSzPct val="70000"/>
            </a:pPr>
            <a:endParaRPr lang="en-US" sz="1200" dirty="0">
              <a:solidFill>
                <a:schemeClr val="bg1"/>
              </a:solidFill>
              <a:latin typeface="EYInterstate Light" panose="02000506000000020004" pitchFamily="2" charset="0"/>
            </a:endParaRPr>
          </a:p>
        </p:txBody>
      </p:sp>
    </p:spTree>
    <p:extLst>
      <p:ext uri="{BB962C8B-B14F-4D97-AF65-F5344CB8AC3E}">
        <p14:creationId xmlns:p14="http://schemas.microsoft.com/office/powerpoint/2010/main" val="1576818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Overview of EU Support provided by S3Platform</a:t>
            </a:r>
            <a:br>
              <a:rPr lang="en-GB" sz="2500" dirty="0" smtClean="0">
                <a:latin typeface="EYInterstate Light" panose="02000506000000020004" pitchFamily="2" charset="0"/>
              </a:rPr>
            </a:br>
            <a:r>
              <a:rPr lang="en-GB" sz="1800" dirty="0" smtClean="0">
                <a:latin typeface="EYInterstate Light" panose="02000506000000020004" pitchFamily="2" charset="0"/>
              </a:rPr>
              <a:t>Phase 3 – Business Plan and Funding mix</a:t>
            </a:r>
            <a:endParaRPr lang="en-US" sz="1800" dirty="0"/>
          </a:p>
        </p:txBody>
      </p:sp>
      <p:sp>
        <p:nvSpPr>
          <p:cNvPr id="4" name="TextBox 3"/>
          <p:cNvSpPr txBox="1"/>
          <p:nvPr/>
        </p:nvSpPr>
        <p:spPr>
          <a:xfrm>
            <a:off x="457200" y="1129289"/>
            <a:ext cx="8232775" cy="4676665"/>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ERDF technical assistance: </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Technical assistance budgets are available to help stakeholders implement ERDF-funded </a:t>
            </a:r>
            <a:r>
              <a:rPr lang="en-US" sz="1200" dirty="0" err="1">
                <a:solidFill>
                  <a:schemeClr val="bg1"/>
                </a:solidFill>
                <a:latin typeface="EYInterstate Light" panose="02000506000000020004" pitchFamily="2" charset="0"/>
              </a:rPr>
              <a:t>programmes</a:t>
            </a:r>
            <a:r>
              <a:rPr lang="en-US" sz="1200" dirty="0">
                <a:solidFill>
                  <a:schemeClr val="bg1"/>
                </a:solidFill>
                <a:latin typeface="EYInterstate Light" panose="02000506000000020004" pitchFamily="2" charset="0"/>
              </a:rPr>
              <a:t> and projects. Each ERDF Managing Authority has such technical assistance budgets to pay for preparation, management, evaluation, monitoring, audit and control or ERDF projects</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a:t>
            </a:r>
            <a:r>
              <a:rPr lang="en-US" sz="1000" i="1" dirty="0">
                <a:solidFill>
                  <a:schemeClr val="bg1"/>
                </a:solidFill>
                <a:latin typeface="EYInterstate Light" panose="02000506000000020004" pitchFamily="2" charset="0"/>
              </a:rPr>
              <a:t>be found here: http://</a:t>
            </a:r>
            <a:r>
              <a:rPr lang="en-US" sz="1000" i="1" dirty="0" smtClean="0">
                <a:solidFill>
                  <a:schemeClr val="bg1"/>
                </a:solidFill>
                <a:latin typeface="EYInterstate Light" panose="02000506000000020004" pitchFamily="2" charset="0"/>
              </a:rPr>
              <a:t>s3platform.jrc.ec.europa.eu/eu-support</a:t>
            </a:r>
            <a:endParaRPr lang="en-US" sz="1200" dirty="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400" b="1" dirty="0">
                <a:solidFill>
                  <a:schemeClr val="bg1"/>
                </a:solidFill>
                <a:latin typeface="EYInterstate Light" panose="02000506000000020004" pitchFamily="2" charset="0"/>
              </a:rPr>
              <a:t>Financial assistance facility:</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The action will set up and manage a 3-year EU scheme providing technical and financial assistance to cross-regional networks of businesses to overcome obstacles on the path to investment readiness</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be found here</a:t>
            </a:r>
            <a:r>
              <a:rPr lang="en-US" sz="1000" i="1" dirty="0">
                <a:solidFill>
                  <a:schemeClr val="bg1"/>
                </a:solidFill>
                <a:latin typeface="EYInterstate Light" panose="02000506000000020004" pitchFamily="2" charset="0"/>
              </a:rPr>
              <a:t>: http://s3platform.jrc.ec.europa.eu/eu-support</a:t>
            </a:r>
          </a:p>
          <a:p>
            <a:pPr>
              <a:lnSpc>
                <a:spcPct val="85000"/>
              </a:lnSpc>
              <a:spcAft>
                <a:spcPts val="600"/>
              </a:spcAft>
              <a:buClr>
                <a:schemeClr val="accent2"/>
              </a:buClr>
              <a:buSzPct val="70000"/>
            </a:pPr>
            <a:r>
              <a:rPr lang="en-US" sz="1400" b="1" dirty="0">
                <a:solidFill>
                  <a:schemeClr val="bg1"/>
                </a:solidFill>
                <a:latin typeface="EYInterstate Light" panose="02000506000000020004" pitchFamily="2" charset="0"/>
              </a:rPr>
              <a:t>IPR Helpdesk:</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The European IPR Helpdesk is a project funded by the European Commission under the current Horizon 2020 </a:t>
            </a:r>
            <a:r>
              <a:rPr lang="en-US" sz="1200" dirty="0" err="1">
                <a:solidFill>
                  <a:schemeClr val="bg1"/>
                </a:solidFill>
                <a:latin typeface="EYInterstate Light" panose="02000506000000020004" pitchFamily="2" charset="0"/>
              </a:rPr>
              <a:t>programme</a:t>
            </a:r>
            <a:r>
              <a:rPr lang="en-US" sz="1200" dirty="0">
                <a:solidFill>
                  <a:schemeClr val="bg1"/>
                </a:solidFill>
                <a:latin typeface="EYInterstate Light" panose="02000506000000020004" pitchFamily="2" charset="0"/>
              </a:rPr>
              <a:t> that supports cross-border SME and research activities to manage, disseminate and </a:t>
            </a:r>
            <a:r>
              <a:rPr lang="en-US" sz="1200" dirty="0" err="1">
                <a:solidFill>
                  <a:schemeClr val="bg1"/>
                </a:solidFill>
                <a:latin typeface="EYInterstate Light" panose="02000506000000020004" pitchFamily="2" charset="0"/>
              </a:rPr>
              <a:t>valorise</a:t>
            </a:r>
            <a:r>
              <a:rPr lang="en-US" sz="1200" dirty="0">
                <a:solidFill>
                  <a:schemeClr val="bg1"/>
                </a:solidFill>
                <a:latin typeface="EYInterstate Light" panose="02000506000000020004" pitchFamily="2" charset="0"/>
              </a:rPr>
              <a:t> technologies and other Intellectual Property (IP) Rights and IP assets at an EU </a:t>
            </a:r>
            <a:r>
              <a:rPr lang="en-US" sz="1200" dirty="0" smtClean="0">
                <a:solidFill>
                  <a:schemeClr val="bg1"/>
                </a:solidFill>
                <a:latin typeface="EYInterstate Light" panose="02000506000000020004" pitchFamily="2" charset="0"/>
              </a:rPr>
              <a:t>level. Offering </a:t>
            </a:r>
            <a:r>
              <a:rPr lang="en-US" sz="1200" dirty="0">
                <a:solidFill>
                  <a:schemeClr val="bg1"/>
                </a:solidFill>
                <a:latin typeface="EYInterstate Light" panose="02000506000000020004" pitchFamily="2" charset="0"/>
              </a:rPr>
              <a:t>a broad range of informative material, a Helpline service for direct IP support and on-site and online training, the European IPR Helpdesk's main goal is to support IP capacity building along the full scale of IP practices: from awareness to strategic use and successful exploitation. This strengthening of IP competencies focuses on EU SMEs, participants and candidates in EU-funded projects, and EU innovation stakeholders for an increased translation of IP into the EU innovation ecosystem</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a:solidFill>
                  <a:schemeClr val="bg1"/>
                </a:solidFill>
                <a:latin typeface="EYInterstate Light" panose="02000506000000020004" pitchFamily="2" charset="0"/>
              </a:rPr>
              <a:t>Further information can be found here: https://www.iprhelpdesk.eu/</a:t>
            </a:r>
            <a:endParaRPr lang="en-US" sz="1000" i="1" dirty="0" smtClean="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EIB </a:t>
            </a:r>
            <a:r>
              <a:rPr lang="en-US" sz="1400" b="1" dirty="0">
                <a:solidFill>
                  <a:schemeClr val="bg1"/>
                </a:solidFill>
                <a:latin typeface="EYInterstate Light" panose="02000506000000020004" pitchFamily="2" charset="0"/>
              </a:rPr>
              <a:t>advisory services:</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The European Investment Advisory Hub is Europe’s gateway to investment support! A joint initiative by the European Commission and the European Investment Bank under the Investment Plan for Europe, the Hub offers a single access point to a 360 degree offer of advisory and technical assistance services with the aim of strengthening Europe's investment and business environment</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be found here</a:t>
            </a:r>
            <a:r>
              <a:rPr lang="en-US" sz="1000" i="1" dirty="0">
                <a:solidFill>
                  <a:schemeClr val="bg1"/>
                </a:solidFill>
                <a:latin typeface="EYInterstate Light" panose="02000506000000020004" pitchFamily="2" charset="0"/>
              </a:rPr>
              <a:t>: http://www.eib.org/eiah/about/index</a:t>
            </a:r>
          </a:p>
        </p:txBody>
      </p:sp>
    </p:spTree>
    <p:extLst>
      <p:ext uri="{BB962C8B-B14F-4D97-AF65-F5344CB8AC3E}">
        <p14:creationId xmlns:p14="http://schemas.microsoft.com/office/powerpoint/2010/main" val="19886649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From the Vanguard Initiative to the S3-Platform</a:t>
            </a:r>
            <a:endParaRPr lang="en-US" sz="2500" dirty="0"/>
          </a:p>
        </p:txBody>
      </p:sp>
      <p:grpSp>
        <p:nvGrpSpPr>
          <p:cNvPr id="63" name="Group 62"/>
          <p:cNvGrpSpPr/>
          <p:nvPr/>
        </p:nvGrpSpPr>
        <p:grpSpPr>
          <a:xfrm>
            <a:off x="469393" y="1086927"/>
            <a:ext cx="8230108" cy="5045399"/>
            <a:chOff x="469393" y="1138683"/>
            <a:chExt cx="8230108" cy="5045399"/>
          </a:xfrm>
        </p:grpSpPr>
        <p:sp>
          <p:nvSpPr>
            <p:cNvPr id="7" name="Abgerundetes Rechteck 49"/>
            <p:cNvSpPr/>
            <p:nvPr/>
          </p:nvSpPr>
          <p:spPr bwMode="auto">
            <a:xfrm>
              <a:off x="469393" y="3383545"/>
              <a:ext cx="8230108" cy="587013"/>
            </a:xfrm>
            <a:prstGeom prst="roundRect">
              <a:avLst>
                <a:gd name="adj" fmla="val 0"/>
              </a:avLst>
            </a:prstGeom>
            <a:solidFill>
              <a:srgbClr val="C0C0C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rtlCol="0" anchor="ctr"/>
            <a:lstStyle/>
            <a:p>
              <a:pPr algn="ctr" fontAlgn="base">
                <a:spcBef>
                  <a:spcPct val="0"/>
                </a:spcBef>
                <a:spcAft>
                  <a:spcPct val="0"/>
                </a:spcAft>
              </a:pPr>
              <a:endParaRPr lang="de-DE" sz="2000" noProof="1">
                <a:solidFill>
                  <a:srgbClr val="F8F8F8"/>
                </a:solidFill>
              </a:endParaRPr>
            </a:p>
          </p:txBody>
        </p:sp>
        <p:cxnSp>
          <p:nvCxnSpPr>
            <p:cNvPr id="8" name="Gerade Verbindung 8"/>
            <p:cNvCxnSpPr/>
            <p:nvPr/>
          </p:nvCxnSpPr>
          <p:spPr bwMode="auto">
            <a:xfrm rot="16200000" flipH="1">
              <a:off x="1307511"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cxnSp>
          <p:nvCxnSpPr>
            <p:cNvPr id="9" name="Gerade Verbindung 9"/>
            <p:cNvCxnSpPr/>
            <p:nvPr/>
          </p:nvCxnSpPr>
          <p:spPr bwMode="auto">
            <a:xfrm rot="16200000" flipH="1">
              <a:off x="2103735"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cxnSp>
          <p:nvCxnSpPr>
            <p:cNvPr id="10" name="Gerade Verbindung 10"/>
            <p:cNvCxnSpPr/>
            <p:nvPr/>
          </p:nvCxnSpPr>
          <p:spPr bwMode="auto">
            <a:xfrm rot="16200000" flipH="1">
              <a:off x="2899960"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cxnSp>
          <p:nvCxnSpPr>
            <p:cNvPr id="11" name="Gerade Verbindung 11"/>
            <p:cNvCxnSpPr/>
            <p:nvPr/>
          </p:nvCxnSpPr>
          <p:spPr bwMode="auto">
            <a:xfrm rot="16200000" flipH="1">
              <a:off x="3696184"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cxnSp>
          <p:nvCxnSpPr>
            <p:cNvPr id="12" name="Gerade Verbindung 12"/>
            <p:cNvCxnSpPr/>
            <p:nvPr/>
          </p:nvCxnSpPr>
          <p:spPr bwMode="auto">
            <a:xfrm rot="16200000" flipH="1">
              <a:off x="4492409"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cxnSp>
          <p:nvCxnSpPr>
            <p:cNvPr id="13" name="Gerade Verbindung 13"/>
            <p:cNvCxnSpPr/>
            <p:nvPr/>
          </p:nvCxnSpPr>
          <p:spPr bwMode="auto">
            <a:xfrm rot="16200000" flipH="1">
              <a:off x="5288633"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cxnSp>
          <p:nvCxnSpPr>
            <p:cNvPr id="14" name="Gerade Verbindung 14"/>
            <p:cNvCxnSpPr/>
            <p:nvPr/>
          </p:nvCxnSpPr>
          <p:spPr bwMode="auto">
            <a:xfrm rot="16200000" flipH="1">
              <a:off x="6084857"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cxnSp>
          <p:nvCxnSpPr>
            <p:cNvPr id="15" name="Gerade Verbindung 15"/>
            <p:cNvCxnSpPr/>
            <p:nvPr/>
          </p:nvCxnSpPr>
          <p:spPr bwMode="auto">
            <a:xfrm rot="16200000" flipH="1">
              <a:off x="6881081"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cxnSp>
          <p:nvCxnSpPr>
            <p:cNvPr id="16" name="Gerade Verbindung 16"/>
            <p:cNvCxnSpPr/>
            <p:nvPr/>
          </p:nvCxnSpPr>
          <p:spPr bwMode="auto">
            <a:xfrm rot="16200000" flipH="1">
              <a:off x="7677306"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sp>
          <p:nvSpPr>
            <p:cNvPr id="17" name="Rechteck 3"/>
            <p:cNvSpPr/>
            <p:nvPr/>
          </p:nvSpPr>
          <p:spPr bwMode="auto">
            <a:xfrm>
              <a:off x="609654" y="3594191"/>
              <a:ext cx="7946829" cy="99925"/>
            </a:xfrm>
            <a:prstGeom prst="rect">
              <a:avLst/>
            </a:prstGeom>
            <a:solidFill>
              <a:srgbClr val="FF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de-DE" dirty="0">
                <a:solidFill>
                  <a:srgbClr val="000000"/>
                </a:solidFill>
              </a:endParaRPr>
            </a:p>
          </p:txBody>
        </p:sp>
        <p:cxnSp>
          <p:nvCxnSpPr>
            <p:cNvPr id="18" name="Gerade Verbindung 5"/>
            <p:cNvCxnSpPr/>
            <p:nvPr/>
          </p:nvCxnSpPr>
          <p:spPr bwMode="auto">
            <a:xfrm rot="5400000">
              <a:off x="511287"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cxnSp>
          <p:nvCxnSpPr>
            <p:cNvPr id="19" name="Gerade Verbindung 7"/>
            <p:cNvCxnSpPr/>
            <p:nvPr/>
          </p:nvCxnSpPr>
          <p:spPr bwMode="auto">
            <a:xfrm rot="5400000">
              <a:off x="8464172" y="3644526"/>
              <a:ext cx="198177" cy="0"/>
            </a:xfrm>
            <a:prstGeom prst="line">
              <a:avLst/>
            </a:prstGeom>
            <a:solidFill>
              <a:srgbClr val="DDDDDD"/>
            </a:solidFill>
            <a:ln w="19050" cap="flat" cmpd="sng" algn="ctr">
              <a:solidFill>
                <a:srgbClr val="808080"/>
              </a:solidFill>
              <a:prstDash val="solid"/>
              <a:round/>
              <a:headEnd type="none" w="med" len="med"/>
              <a:tailEnd type="none" w="med" len="med"/>
            </a:ln>
            <a:effectLst/>
          </p:spPr>
        </p:cxnSp>
        <p:sp>
          <p:nvSpPr>
            <p:cNvPr id="20" name="Textfeld 108"/>
            <p:cNvSpPr txBox="1"/>
            <p:nvPr/>
          </p:nvSpPr>
          <p:spPr>
            <a:xfrm>
              <a:off x="1166599" y="3743615"/>
              <a:ext cx="483226" cy="226943"/>
            </a:xfrm>
            <a:prstGeom prst="rect">
              <a:avLst/>
            </a:prstGeom>
            <a:noFill/>
            <a:effectLst/>
          </p:spPr>
          <p:txBody>
            <a:bodyPr vert="horz" wrap="square" lIns="0" tIns="0" rIns="0" bIns="0" rtlCol="0" anchor="ctr" anchorCtr="0">
              <a:noAutofit/>
            </a:bodyPr>
            <a:lstStyle/>
            <a:p>
              <a:pPr algn="ctr" fontAlgn="base">
                <a:spcBef>
                  <a:spcPct val="0"/>
                </a:spcBef>
                <a:spcAft>
                  <a:spcPct val="0"/>
                </a:spcAft>
              </a:pPr>
              <a:r>
                <a:rPr lang="en-US" sz="1400" b="1" noProof="1">
                  <a:solidFill>
                    <a:srgbClr val="808080"/>
                  </a:solidFill>
                  <a:latin typeface="Arial" panose="020B0604020202020204" pitchFamily="34" charset="0"/>
                </a:rPr>
                <a:t>2011</a:t>
              </a:r>
            </a:p>
          </p:txBody>
        </p:sp>
        <p:sp>
          <p:nvSpPr>
            <p:cNvPr id="21" name="Textfeld 109"/>
            <p:cNvSpPr txBox="1"/>
            <p:nvPr/>
          </p:nvSpPr>
          <p:spPr>
            <a:xfrm>
              <a:off x="1964628" y="3743615"/>
              <a:ext cx="483226" cy="226943"/>
            </a:xfrm>
            <a:prstGeom prst="rect">
              <a:avLst/>
            </a:prstGeom>
            <a:noFill/>
            <a:effectLst/>
          </p:spPr>
          <p:txBody>
            <a:bodyPr vert="horz" wrap="square" lIns="0" tIns="0" rIns="0" bIns="0" rtlCol="0" anchor="ctr" anchorCtr="0">
              <a:noAutofit/>
            </a:bodyPr>
            <a:lstStyle/>
            <a:p>
              <a:pPr algn="ctr" fontAlgn="base">
                <a:spcBef>
                  <a:spcPct val="0"/>
                </a:spcBef>
                <a:spcAft>
                  <a:spcPct val="0"/>
                </a:spcAft>
              </a:pPr>
              <a:r>
                <a:rPr lang="en-US" sz="1400" b="1" noProof="1">
                  <a:solidFill>
                    <a:srgbClr val="808080"/>
                  </a:solidFill>
                  <a:latin typeface="Arial" panose="020B0604020202020204" pitchFamily="34" charset="0"/>
                </a:rPr>
                <a:t>2012</a:t>
              </a:r>
            </a:p>
          </p:txBody>
        </p:sp>
        <p:sp>
          <p:nvSpPr>
            <p:cNvPr id="22" name="Textfeld 110"/>
            <p:cNvSpPr txBox="1"/>
            <p:nvPr/>
          </p:nvSpPr>
          <p:spPr>
            <a:xfrm>
              <a:off x="2756503" y="3743615"/>
              <a:ext cx="483226" cy="226943"/>
            </a:xfrm>
            <a:prstGeom prst="rect">
              <a:avLst/>
            </a:prstGeom>
            <a:noFill/>
            <a:effectLst/>
          </p:spPr>
          <p:txBody>
            <a:bodyPr vert="horz" wrap="square" lIns="0" tIns="0" rIns="0" bIns="0" rtlCol="0" anchor="ctr" anchorCtr="0">
              <a:noAutofit/>
            </a:bodyPr>
            <a:lstStyle/>
            <a:p>
              <a:pPr algn="ctr" fontAlgn="base">
                <a:spcBef>
                  <a:spcPct val="0"/>
                </a:spcBef>
                <a:spcAft>
                  <a:spcPct val="0"/>
                </a:spcAft>
              </a:pPr>
              <a:r>
                <a:rPr lang="en-US" sz="1400" b="1" noProof="1">
                  <a:solidFill>
                    <a:srgbClr val="808080"/>
                  </a:solidFill>
                  <a:latin typeface="Arial" panose="020B0604020202020204" pitchFamily="34" charset="0"/>
                </a:rPr>
                <a:t>2013</a:t>
              </a:r>
            </a:p>
          </p:txBody>
        </p:sp>
        <p:sp>
          <p:nvSpPr>
            <p:cNvPr id="23" name="Textfeld 111"/>
            <p:cNvSpPr txBox="1"/>
            <p:nvPr/>
          </p:nvSpPr>
          <p:spPr>
            <a:xfrm>
              <a:off x="3556621" y="3743615"/>
              <a:ext cx="483226" cy="226943"/>
            </a:xfrm>
            <a:prstGeom prst="rect">
              <a:avLst/>
            </a:prstGeom>
            <a:noFill/>
            <a:effectLst/>
          </p:spPr>
          <p:txBody>
            <a:bodyPr vert="horz" wrap="square" lIns="0" tIns="0" rIns="0" bIns="0" rtlCol="0" anchor="ctr" anchorCtr="0">
              <a:noAutofit/>
            </a:bodyPr>
            <a:lstStyle/>
            <a:p>
              <a:pPr algn="ctr" fontAlgn="base">
                <a:spcBef>
                  <a:spcPct val="0"/>
                </a:spcBef>
                <a:spcAft>
                  <a:spcPct val="0"/>
                </a:spcAft>
              </a:pPr>
              <a:r>
                <a:rPr lang="en-US" sz="1400" b="1" noProof="1">
                  <a:solidFill>
                    <a:srgbClr val="808080"/>
                  </a:solidFill>
                  <a:latin typeface="Arial" panose="020B0604020202020204" pitchFamily="34" charset="0"/>
                </a:rPr>
                <a:t>2014</a:t>
              </a:r>
            </a:p>
          </p:txBody>
        </p:sp>
        <p:sp>
          <p:nvSpPr>
            <p:cNvPr id="24" name="Textfeld 112"/>
            <p:cNvSpPr txBox="1"/>
            <p:nvPr/>
          </p:nvSpPr>
          <p:spPr>
            <a:xfrm>
              <a:off x="4348497" y="3743615"/>
              <a:ext cx="483226" cy="226943"/>
            </a:xfrm>
            <a:prstGeom prst="rect">
              <a:avLst/>
            </a:prstGeom>
            <a:noFill/>
            <a:effectLst/>
          </p:spPr>
          <p:txBody>
            <a:bodyPr vert="horz" wrap="square" lIns="0" tIns="0" rIns="0" bIns="0" rtlCol="0" anchor="ctr" anchorCtr="0">
              <a:noAutofit/>
            </a:bodyPr>
            <a:lstStyle/>
            <a:p>
              <a:pPr algn="ctr" fontAlgn="base">
                <a:spcBef>
                  <a:spcPct val="0"/>
                </a:spcBef>
                <a:spcAft>
                  <a:spcPct val="0"/>
                </a:spcAft>
              </a:pPr>
              <a:r>
                <a:rPr lang="en-US" sz="1400" b="1" noProof="1">
                  <a:solidFill>
                    <a:srgbClr val="808080"/>
                  </a:solidFill>
                  <a:latin typeface="Arial" panose="020B0604020202020204" pitchFamily="34" charset="0"/>
                </a:rPr>
                <a:t>2015</a:t>
              </a:r>
            </a:p>
          </p:txBody>
        </p:sp>
        <p:sp>
          <p:nvSpPr>
            <p:cNvPr id="25" name="Textfeld 113"/>
            <p:cNvSpPr txBox="1"/>
            <p:nvPr/>
          </p:nvSpPr>
          <p:spPr>
            <a:xfrm>
              <a:off x="5154765" y="3743615"/>
              <a:ext cx="483226" cy="226943"/>
            </a:xfrm>
            <a:prstGeom prst="rect">
              <a:avLst/>
            </a:prstGeom>
            <a:noFill/>
            <a:effectLst/>
          </p:spPr>
          <p:txBody>
            <a:bodyPr vert="horz" wrap="square" lIns="0" tIns="0" rIns="0" bIns="0" rtlCol="0" anchor="ctr" anchorCtr="0">
              <a:noAutofit/>
            </a:bodyPr>
            <a:lstStyle/>
            <a:p>
              <a:pPr algn="ctr" fontAlgn="base">
                <a:spcBef>
                  <a:spcPct val="0"/>
                </a:spcBef>
                <a:spcAft>
                  <a:spcPct val="0"/>
                </a:spcAft>
              </a:pPr>
              <a:r>
                <a:rPr lang="en-US" sz="1400" b="1" noProof="1">
                  <a:solidFill>
                    <a:srgbClr val="808080"/>
                  </a:solidFill>
                  <a:latin typeface="Arial" panose="020B0604020202020204" pitchFamily="34" charset="0"/>
                </a:rPr>
                <a:t>2016</a:t>
              </a:r>
            </a:p>
          </p:txBody>
        </p:sp>
        <p:sp>
          <p:nvSpPr>
            <p:cNvPr id="26" name="Textfeld 114"/>
            <p:cNvSpPr txBox="1"/>
            <p:nvPr/>
          </p:nvSpPr>
          <p:spPr>
            <a:xfrm>
              <a:off x="5946641" y="3743615"/>
              <a:ext cx="483226" cy="226943"/>
            </a:xfrm>
            <a:prstGeom prst="rect">
              <a:avLst/>
            </a:prstGeom>
            <a:noFill/>
            <a:effectLst/>
          </p:spPr>
          <p:txBody>
            <a:bodyPr vert="horz" wrap="square" lIns="0" tIns="0" rIns="0" bIns="0" rtlCol="0" anchor="ctr" anchorCtr="0">
              <a:noAutofit/>
            </a:bodyPr>
            <a:lstStyle/>
            <a:p>
              <a:pPr algn="ctr" fontAlgn="base">
                <a:spcBef>
                  <a:spcPct val="0"/>
                </a:spcBef>
                <a:spcAft>
                  <a:spcPct val="0"/>
                </a:spcAft>
              </a:pPr>
              <a:r>
                <a:rPr lang="en-US" sz="1400" b="1" noProof="1">
                  <a:solidFill>
                    <a:srgbClr val="808080"/>
                  </a:solidFill>
                  <a:latin typeface="Arial" panose="020B0604020202020204" pitchFamily="34" charset="0"/>
                </a:rPr>
                <a:t>2017</a:t>
              </a:r>
            </a:p>
          </p:txBody>
        </p:sp>
        <p:sp>
          <p:nvSpPr>
            <p:cNvPr id="27" name="Textfeld 115"/>
            <p:cNvSpPr txBox="1"/>
            <p:nvPr/>
          </p:nvSpPr>
          <p:spPr>
            <a:xfrm>
              <a:off x="6734456" y="3743615"/>
              <a:ext cx="483226" cy="226943"/>
            </a:xfrm>
            <a:prstGeom prst="rect">
              <a:avLst/>
            </a:prstGeom>
            <a:noFill/>
            <a:effectLst/>
          </p:spPr>
          <p:txBody>
            <a:bodyPr vert="horz" wrap="square" lIns="0" tIns="0" rIns="0" bIns="0" rtlCol="0" anchor="ctr" anchorCtr="0">
              <a:noAutofit/>
            </a:bodyPr>
            <a:lstStyle/>
            <a:p>
              <a:pPr algn="ctr" fontAlgn="base">
                <a:spcBef>
                  <a:spcPct val="0"/>
                </a:spcBef>
                <a:spcAft>
                  <a:spcPct val="0"/>
                </a:spcAft>
              </a:pPr>
              <a:r>
                <a:rPr lang="en-US" sz="1400" b="1" noProof="1">
                  <a:solidFill>
                    <a:srgbClr val="808080"/>
                  </a:solidFill>
                  <a:latin typeface="Arial" panose="020B0604020202020204" pitchFamily="34" charset="0"/>
                </a:rPr>
                <a:t>2018</a:t>
              </a:r>
            </a:p>
          </p:txBody>
        </p:sp>
        <p:sp>
          <p:nvSpPr>
            <p:cNvPr id="28" name="Textfeld 116"/>
            <p:cNvSpPr txBox="1"/>
            <p:nvPr/>
          </p:nvSpPr>
          <p:spPr>
            <a:xfrm>
              <a:off x="7538634" y="3743615"/>
              <a:ext cx="483226" cy="226943"/>
            </a:xfrm>
            <a:prstGeom prst="rect">
              <a:avLst/>
            </a:prstGeom>
            <a:noFill/>
            <a:effectLst/>
          </p:spPr>
          <p:txBody>
            <a:bodyPr vert="horz" wrap="square" lIns="0" tIns="0" rIns="0" bIns="0" rtlCol="0" anchor="ctr" anchorCtr="0">
              <a:noAutofit/>
            </a:bodyPr>
            <a:lstStyle/>
            <a:p>
              <a:pPr algn="ctr" fontAlgn="base">
                <a:spcBef>
                  <a:spcPct val="0"/>
                </a:spcBef>
                <a:spcAft>
                  <a:spcPct val="0"/>
                </a:spcAft>
              </a:pPr>
              <a:r>
                <a:rPr lang="en-US" sz="1400" b="1" noProof="1">
                  <a:solidFill>
                    <a:srgbClr val="808080"/>
                  </a:solidFill>
                  <a:latin typeface="Arial" panose="020B0604020202020204" pitchFamily="34" charset="0"/>
                </a:rPr>
                <a:t>2019</a:t>
              </a:r>
            </a:p>
          </p:txBody>
        </p:sp>
        <p:cxnSp>
          <p:nvCxnSpPr>
            <p:cNvPr id="29" name="Gerade Verbindung 45"/>
            <p:cNvCxnSpPr/>
            <p:nvPr/>
          </p:nvCxnSpPr>
          <p:spPr bwMode="auto">
            <a:xfrm flipH="1" flipV="1">
              <a:off x="6576848" y="1521244"/>
              <a:ext cx="2206" cy="2054918"/>
            </a:xfrm>
            <a:prstGeom prst="line">
              <a:avLst/>
            </a:prstGeom>
            <a:solidFill>
              <a:srgbClr val="DDDDDD"/>
            </a:solidFill>
            <a:ln w="12700" cap="flat" cmpd="sng" algn="ctr">
              <a:solidFill>
                <a:srgbClr val="A6A6A6"/>
              </a:solidFill>
              <a:prstDash val="sysDash"/>
              <a:round/>
              <a:headEnd type="none" w="med" len="med"/>
              <a:tailEnd type="none" w="med" len="med"/>
            </a:ln>
            <a:effectLst/>
          </p:spPr>
        </p:cxnSp>
        <p:sp>
          <p:nvSpPr>
            <p:cNvPr id="30" name="Ellipse 25"/>
            <p:cNvSpPr/>
            <p:nvPr/>
          </p:nvSpPr>
          <p:spPr bwMode="auto">
            <a:xfrm>
              <a:off x="6515680" y="3576162"/>
              <a:ext cx="144000" cy="144000"/>
            </a:xfrm>
            <a:prstGeom prst="ellipse">
              <a:avLst/>
            </a:prstGeom>
            <a:solidFill>
              <a:srgbClr val="FFD200"/>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de-DE" sz="1600" dirty="0">
                <a:solidFill>
                  <a:srgbClr val="000000"/>
                </a:solidFill>
              </a:endParaRPr>
            </a:p>
          </p:txBody>
        </p:sp>
        <p:sp>
          <p:nvSpPr>
            <p:cNvPr id="31" name="Rechteck 44"/>
            <p:cNvSpPr/>
            <p:nvPr/>
          </p:nvSpPr>
          <p:spPr bwMode="auto">
            <a:xfrm>
              <a:off x="6124959" y="1216322"/>
              <a:ext cx="2574542" cy="2051331"/>
            </a:xfrm>
            <a:prstGeom prst="rect">
              <a:avLst/>
            </a:prstGeom>
            <a:solidFill>
              <a:srgbClr val="F0F0F0"/>
            </a:solidFill>
            <a:ln w="12700">
              <a:noFill/>
              <a:miter lim="800000"/>
              <a:headEnd/>
              <a:tailEnd/>
            </a:ln>
            <a:effectLst/>
          </p:spPr>
          <p:txBody>
            <a:bodyPr vert="horz" wrap="square" lIns="90000" tIns="0" rIns="0" bIns="0" anchor="ctr" anchorCtr="0"/>
            <a:lstStyle/>
            <a:p>
              <a:pPr algn="ctr" fontAlgn="base">
                <a:spcBef>
                  <a:spcPct val="50000"/>
                </a:spcBef>
                <a:spcAft>
                  <a:spcPts val="600"/>
                </a:spcAft>
                <a:buClr>
                  <a:prstClr val="white">
                    <a:lumMod val="50000"/>
                  </a:prstClr>
                </a:buClr>
                <a:buSzPct val="80000"/>
                <a:tabLst>
                  <a:tab pos="361950" algn="r"/>
                  <a:tab pos="1076325" algn="r"/>
                  <a:tab pos="1790700" algn="r"/>
                  <a:tab pos="2514600" algn="r"/>
                  <a:tab pos="3228975" algn="r"/>
                  <a:tab pos="3943350" algn="r"/>
                  <a:tab pos="4667250" algn="r"/>
                  <a:tab pos="5381625" algn="r"/>
                  <a:tab pos="6096000" algn="r"/>
                  <a:tab pos="6819900" algn="r"/>
                  <a:tab pos="7534275" algn="r"/>
                </a:tabLst>
              </a:pPr>
              <a:endParaRPr lang="en-US" sz="1200" b="1" noProof="1">
                <a:solidFill>
                  <a:srgbClr val="808080"/>
                </a:solidFill>
                <a:latin typeface="Arial" panose="020B0604020202020204" pitchFamily="34" charset="0"/>
              </a:endParaRPr>
            </a:p>
          </p:txBody>
        </p:sp>
        <p:cxnSp>
          <p:nvCxnSpPr>
            <p:cNvPr id="35" name="Gerade Verbindung 106"/>
            <p:cNvCxnSpPr/>
            <p:nvPr/>
          </p:nvCxnSpPr>
          <p:spPr bwMode="auto">
            <a:xfrm flipH="1" flipV="1">
              <a:off x="4591781" y="2325174"/>
              <a:ext cx="2205" cy="1250988"/>
            </a:xfrm>
            <a:prstGeom prst="line">
              <a:avLst/>
            </a:prstGeom>
            <a:solidFill>
              <a:srgbClr val="DDDDDD"/>
            </a:solidFill>
            <a:ln w="12700" cap="flat" cmpd="sng" algn="ctr">
              <a:solidFill>
                <a:srgbClr val="A6A6A6"/>
              </a:solidFill>
              <a:prstDash val="sysDash"/>
              <a:round/>
              <a:headEnd type="none" w="med" len="med"/>
              <a:tailEnd type="none" w="med" len="med"/>
            </a:ln>
            <a:effectLst/>
          </p:spPr>
        </p:cxnSp>
        <p:sp>
          <p:nvSpPr>
            <p:cNvPr id="36" name="Ellipse 107"/>
            <p:cNvSpPr/>
            <p:nvPr/>
          </p:nvSpPr>
          <p:spPr bwMode="auto">
            <a:xfrm>
              <a:off x="4521984" y="3576162"/>
              <a:ext cx="144000" cy="144000"/>
            </a:xfrm>
            <a:prstGeom prst="ellipse">
              <a:avLst/>
            </a:prstGeom>
            <a:solidFill>
              <a:srgbClr val="FFD200"/>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de-DE" sz="1600" dirty="0">
                <a:solidFill>
                  <a:srgbClr val="000000"/>
                </a:solidFill>
              </a:endParaRPr>
            </a:p>
          </p:txBody>
        </p:sp>
        <p:sp>
          <p:nvSpPr>
            <p:cNvPr id="37" name="Rechteck 105"/>
            <p:cNvSpPr/>
            <p:nvPr/>
          </p:nvSpPr>
          <p:spPr bwMode="auto">
            <a:xfrm>
              <a:off x="4318611" y="1138683"/>
              <a:ext cx="1728506" cy="1837428"/>
            </a:xfrm>
            <a:prstGeom prst="rect">
              <a:avLst/>
            </a:prstGeom>
            <a:solidFill>
              <a:srgbClr val="F0F0F0"/>
            </a:solidFill>
            <a:ln w="12700">
              <a:noFill/>
              <a:miter lim="800000"/>
              <a:headEnd/>
              <a:tailEnd/>
            </a:ln>
            <a:effectLst/>
          </p:spPr>
          <p:txBody>
            <a:bodyPr vert="horz" wrap="square" lIns="90000" tIns="0" rIns="0" bIns="0" anchor="ctr" anchorCtr="0"/>
            <a:lstStyle/>
            <a:p>
              <a:pPr algn="ctr" fontAlgn="base">
                <a:spcBef>
                  <a:spcPct val="50000"/>
                </a:spcBef>
                <a:spcAft>
                  <a:spcPts val="600"/>
                </a:spcAft>
                <a:buClr>
                  <a:prstClr val="white">
                    <a:lumMod val="50000"/>
                  </a:prstClr>
                </a:buClr>
                <a:buSzPct val="80000"/>
                <a:tabLst>
                  <a:tab pos="361950" algn="r"/>
                  <a:tab pos="1076325" algn="r"/>
                  <a:tab pos="1790700" algn="r"/>
                  <a:tab pos="2514600" algn="r"/>
                  <a:tab pos="3228975" algn="r"/>
                  <a:tab pos="3943350" algn="r"/>
                  <a:tab pos="4667250" algn="r"/>
                  <a:tab pos="5381625" algn="r"/>
                  <a:tab pos="6096000" algn="r"/>
                  <a:tab pos="6819900" algn="r"/>
                  <a:tab pos="7534275" algn="r"/>
                </a:tabLst>
              </a:pPr>
              <a:endParaRPr lang="en-US" sz="1200" b="1" noProof="1">
                <a:solidFill>
                  <a:srgbClr val="808080"/>
                </a:solidFill>
                <a:latin typeface="Arial" panose="020B0604020202020204" pitchFamily="34" charset="0"/>
              </a:endParaRPr>
            </a:p>
          </p:txBody>
        </p:sp>
        <p:cxnSp>
          <p:nvCxnSpPr>
            <p:cNvPr id="41" name="Gerade Verbindung 30"/>
            <p:cNvCxnSpPr/>
            <p:nvPr/>
          </p:nvCxnSpPr>
          <p:spPr bwMode="auto">
            <a:xfrm flipH="1" flipV="1">
              <a:off x="3001740" y="2325174"/>
              <a:ext cx="2205" cy="1250988"/>
            </a:xfrm>
            <a:prstGeom prst="line">
              <a:avLst/>
            </a:prstGeom>
            <a:solidFill>
              <a:srgbClr val="DDDDDD"/>
            </a:solidFill>
            <a:ln w="12700" cap="flat" cmpd="sng" algn="ctr">
              <a:solidFill>
                <a:srgbClr val="A6A6A6"/>
              </a:solidFill>
              <a:prstDash val="sysDash"/>
              <a:round/>
              <a:headEnd type="none" w="med" len="med"/>
              <a:tailEnd type="none" w="med" len="med"/>
            </a:ln>
            <a:effectLst/>
          </p:spPr>
        </p:cxnSp>
        <p:sp>
          <p:nvSpPr>
            <p:cNvPr id="42" name="Ellipse 19"/>
            <p:cNvSpPr/>
            <p:nvPr/>
          </p:nvSpPr>
          <p:spPr bwMode="auto">
            <a:xfrm>
              <a:off x="2931945" y="3576162"/>
              <a:ext cx="144000" cy="144000"/>
            </a:xfrm>
            <a:prstGeom prst="ellipse">
              <a:avLst/>
            </a:prstGeom>
            <a:solidFill>
              <a:srgbClr val="FFD200"/>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de-DE" sz="1600" dirty="0">
                <a:solidFill>
                  <a:srgbClr val="000000"/>
                </a:solidFill>
              </a:endParaRPr>
            </a:p>
          </p:txBody>
        </p:sp>
        <p:sp>
          <p:nvSpPr>
            <p:cNvPr id="43" name="Rechteck 29"/>
            <p:cNvSpPr/>
            <p:nvPr/>
          </p:nvSpPr>
          <p:spPr bwMode="auto">
            <a:xfrm>
              <a:off x="2575353" y="1388855"/>
              <a:ext cx="1660217" cy="1682152"/>
            </a:xfrm>
            <a:prstGeom prst="rect">
              <a:avLst/>
            </a:prstGeom>
            <a:solidFill>
              <a:srgbClr val="F0F0F0"/>
            </a:solidFill>
            <a:ln w="12700">
              <a:noFill/>
              <a:miter lim="800000"/>
              <a:headEnd/>
              <a:tailEnd/>
            </a:ln>
            <a:effectLst/>
          </p:spPr>
          <p:txBody>
            <a:bodyPr vert="horz" wrap="square" lIns="90000" tIns="0" rIns="0" bIns="0" anchor="ctr" anchorCtr="0"/>
            <a:lstStyle/>
            <a:p>
              <a:pPr algn="ctr" fontAlgn="base">
                <a:spcBef>
                  <a:spcPct val="50000"/>
                </a:spcBef>
                <a:spcAft>
                  <a:spcPts val="600"/>
                </a:spcAft>
                <a:buClr>
                  <a:prstClr val="white">
                    <a:lumMod val="50000"/>
                  </a:prstClr>
                </a:buClr>
                <a:buSzPct val="80000"/>
                <a:tabLst>
                  <a:tab pos="361950" algn="r"/>
                  <a:tab pos="1076325" algn="r"/>
                  <a:tab pos="1790700" algn="r"/>
                  <a:tab pos="2514600" algn="r"/>
                  <a:tab pos="3228975" algn="r"/>
                  <a:tab pos="3943350" algn="r"/>
                  <a:tab pos="4667250" algn="r"/>
                  <a:tab pos="5381625" algn="r"/>
                  <a:tab pos="6096000" algn="r"/>
                  <a:tab pos="6819900" algn="r"/>
                  <a:tab pos="7534275" algn="r"/>
                </a:tabLst>
              </a:pPr>
              <a:endParaRPr lang="en-US" sz="1200" b="1" noProof="1">
                <a:solidFill>
                  <a:srgbClr val="808080"/>
                </a:solidFill>
                <a:latin typeface="Arial" panose="020B0604020202020204" pitchFamily="34" charset="0"/>
              </a:endParaRPr>
            </a:p>
          </p:txBody>
        </p:sp>
        <p:cxnSp>
          <p:nvCxnSpPr>
            <p:cNvPr id="47" name="Gerade Verbindung 28"/>
            <p:cNvCxnSpPr/>
            <p:nvPr/>
          </p:nvCxnSpPr>
          <p:spPr bwMode="auto">
            <a:xfrm flipH="1" flipV="1">
              <a:off x="1406599" y="2325174"/>
              <a:ext cx="2586" cy="1250988"/>
            </a:xfrm>
            <a:prstGeom prst="line">
              <a:avLst/>
            </a:prstGeom>
            <a:solidFill>
              <a:srgbClr val="DDDDDD"/>
            </a:solidFill>
            <a:ln w="12700" cap="flat" cmpd="sng" algn="ctr">
              <a:solidFill>
                <a:srgbClr val="A6A6A6"/>
              </a:solidFill>
              <a:prstDash val="sysDash"/>
              <a:round/>
              <a:headEnd type="none" w="med" len="med"/>
              <a:tailEnd type="none" w="med" len="med"/>
            </a:ln>
            <a:effectLst/>
          </p:spPr>
        </p:cxnSp>
        <p:sp>
          <p:nvSpPr>
            <p:cNvPr id="48" name="Rechteck 26"/>
            <p:cNvSpPr/>
            <p:nvPr/>
          </p:nvSpPr>
          <p:spPr bwMode="auto">
            <a:xfrm>
              <a:off x="469394" y="1190453"/>
              <a:ext cx="2052922" cy="1162699"/>
            </a:xfrm>
            <a:prstGeom prst="rect">
              <a:avLst/>
            </a:prstGeom>
            <a:solidFill>
              <a:srgbClr val="F0F0F0"/>
            </a:solidFill>
            <a:ln w="12700">
              <a:noFill/>
              <a:miter lim="800000"/>
              <a:headEnd/>
              <a:tailEnd/>
            </a:ln>
            <a:effectLst/>
          </p:spPr>
          <p:txBody>
            <a:bodyPr vert="horz" wrap="square" lIns="90000" tIns="0" rIns="0" bIns="0" anchor="ctr" anchorCtr="0"/>
            <a:lstStyle/>
            <a:p>
              <a:pPr algn="ctr" fontAlgn="base">
                <a:spcBef>
                  <a:spcPct val="50000"/>
                </a:spcBef>
                <a:spcAft>
                  <a:spcPts val="600"/>
                </a:spcAft>
                <a:buClr>
                  <a:prstClr val="white">
                    <a:lumMod val="50000"/>
                  </a:prstClr>
                </a:buClr>
                <a:buSzPct val="80000"/>
                <a:tabLst>
                  <a:tab pos="361950" algn="r"/>
                  <a:tab pos="1076325" algn="r"/>
                  <a:tab pos="1790700" algn="r"/>
                  <a:tab pos="2514600" algn="r"/>
                  <a:tab pos="3228975" algn="r"/>
                  <a:tab pos="3943350" algn="r"/>
                  <a:tab pos="4667250" algn="r"/>
                  <a:tab pos="5381625" algn="r"/>
                  <a:tab pos="6096000" algn="r"/>
                  <a:tab pos="6819900" algn="r"/>
                  <a:tab pos="7534275" algn="r"/>
                </a:tabLst>
              </a:pPr>
              <a:endParaRPr lang="en-US" sz="1000" noProof="1">
                <a:solidFill>
                  <a:srgbClr val="808080"/>
                </a:solidFill>
                <a:latin typeface="EYInterstate Light" panose="02000506000000020004" pitchFamily="2" charset="0"/>
              </a:endParaRPr>
            </a:p>
          </p:txBody>
        </p:sp>
        <p:sp>
          <p:nvSpPr>
            <p:cNvPr id="49" name="Ellipse 54"/>
            <p:cNvSpPr/>
            <p:nvPr/>
          </p:nvSpPr>
          <p:spPr bwMode="auto">
            <a:xfrm>
              <a:off x="1331445" y="3576162"/>
              <a:ext cx="144000" cy="144000"/>
            </a:xfrm>
            <a:prstGeom prst="ellipse">
              <a:avLst/>
            </a:prstGeom>
            <a:solidFill>
              <a:srgbClr val="FFD200"/>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de-DE" dirty="0">
                <a:solidFill>
                  <a:srgbClr val="000000"/>
                </a:solidFill>
              </a:endParaRPr>
            </a:p>
          </p:txBody>
        </p:sp>
        <p:sp>
          <p:nvSpPr>
            <p:cNvPr id="51" name="TextBox 50"/>
            <p:cNvSpPr txBox="1"/>
            <p:nvPr/>
          </p:nvSpPr>
          <p:spPr>
            <a:xfrm>
              <a:off x="551738" y="1260590"/>
              <a:ext cx="1901983" cy="1044132"/>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US" sz="1100" noProof="1" smtClean="0">
                  <a:solidFill>
                    <a:srgbClr val="808080"/>
                  </a:solidFill>
                  <a:latin typeface="EYInterstate Light" panose="02000506000000020004" pitchFamily="2" charset="0"/>
                </a:rPr>
                <a:t>Since </a:t>
              </a:r>
              <a:r>
                <a:rPr lang="en-US" sz="1100" noProof="1">
                  <a:solidFill>
                    <a:srgbClr val="808080"/>
                  </a:solidFill>
                  <a:latin typeface="EYInterstate Light" panose="02000506000000020004" pitchFamily="2" charset="0"/>
                </a:rPr>
                <a:t>2011, the </a:t>
              </a:r>
              <a:r>
                <a:rPr lang="en-US" sz="1100" b="1" noProof="1">
                  <a:solidFill>
                    <a:srgbClr val="808080"/>
                  </a:solidFill>
                  <a:latin typeface="EYInterstate Light" panose="02000506000000020004" pitchFamily="2" charset="0"/>
                </a:rPr>
                <a:t>S3P</a:t>
              </a:r>
              <a:r>
                <a:rPr lang="en-US" sz="1100" noProof="1">
                  <a:solidFill>
                    <a:srgbClr val="808080"/>
                  </a:solidFill>
                  <a:latin typeface="EYInterstate Light" panose="02000506000000020004" pitchFamily="2" charset="0"/>
                </a:rPr>
                <a:t> acts as a facilitator for regions and countries in the uptake and incorporation of the smart specialization concept and methodolody in their R&amp;I strategies</a:t>
              </a:r>
              <a:r>
                <a:rPr lang="en-US" sz="1100" noProof="1" smtClean="0">
                  <a:solidFill>
                    <a:srgbClr val="808080"/>
                  </a:solidFill>
                  <a:latin typeface="EYInterstate Light" panose="02000506000000020004" pitchFamily="2" charset="0"/>
                </a:rPr>
                <a:t>.</a:t>
              </a:r>
              <a:endParaRPr lang="en-US" sz="1100" noProof="1">
                <a:solidFill>
                  <a:srgbClr val="808080"/>
                </a:solidFill>
                <a:latin typeface="EYInterstate Light" panose="02000506000000020004" pitchFamily="2" charset="0"/>
              </a:endParaRPr>
            </a:p>
          </p:txBody>
        </p:sp>
        <p:sp>
          <p:nvSpPr>
            <p:cNvPr id="53" name="Rechteck 26"/>
            <p:cNvSpPr/>
            <p:nvPr/>
          </p:nvSpPr>
          <p:spPr bwMode="auto">
            <a:xfrm>
              <a:off x="1259449" y="4079694"/>
              <a:ext cx="1915065" cy="2062313"/>
            </a:xfrm>
            <a:prstGeom prst="rect">
              <a:avLst/>
            </a:prstGeom>
            <a:solidFill>
              <a:srgbClr val="FFD200"/>
            </a:solidFill>
            <a:ln w="12700">
              <a:noFill/>
              <a:miter lim="800000"/>
              <a:headEnd/>
              <a:tailEnd/>
            </a:ln>
            <a:effectLst/>
          </p:spPr>
          <p:txBody>
            <a:bodyPr vert="horz" wrap="square" lIns="90000" tIns="0" rIns="0" bIns="0" anchor="ctr" anchorCtr="0"/>
            <a:lstStyle/>
            <a:p>
              <a:pPr algn="ctr" fontAlgn="base">
                <a:spcBef>
                  <a:spcPct val="50000"/>
                </a:spcBef>
                <a:spcAft>
                  <a:spcPts val="600"/>
                </a:spcAft>
                <a:buClr>
                  <a:prstClr val="white">
                    <a:lumMod val="50000"/>
                  </a:prstClr>
                </a:buClr>
                <a:buSzPct val="80000"/>
                <a:tabLst>
                  <a:tab pos="361950" algn="r"/>
                  <a:tab pos="1076325" algn="r"/>
                  <a:tab pos="1790700" algn="r"/>
                  <a:tab pos="2514600" algn="r"/>
                  <a:tab pos="3228975" algn="r"/>
                  <a:tab pos="3943350" algn="r"/>
                  <a:tab pos="4667250" algn="r"/>
                  <a:tab pos="5381625" algn="r"/>
                  <a:tab pos="6096000" algn="r"/>
                  <a:tab pos="6819900" algn="r"/>
                  <a:tab pos="7534275" algn="r"/>
                </a:tabLst>
              </a:pPr>
              <a:endParaRPr lang="en-US" sz="1200" b="1" noProof="1">
                <a:solidFill>
                  <a:srgbClr val="808080"/>
                </a:solidFill>
                <a:latin typeface="Arial" panose="020B0604020202020204" pitchFamily="34" charset="0"/>
              </a:endParaRPr>
            </a:p>
          </p:txBody>
        </p:sp>
        <p:sp>
          <p:nvSpPr>
            <p:cNvPr id="52" name="Rectangle 51"/>
            <p:cNvSpPr/>
            <p:nvPr/>
          </p:nvSpPr>
          <p:spPr>
            <a:xfrm>
              <a:off x="1168118" y="4079695"/>
              <a:ext cx="2006396" cy="2092881"/>
            </a:xfrm>
            <a:prstGeom prst="rect">
              <a:avLst/>
            </a:prstGeom>
          </p:spPr>
          <p:txBody>
            <a:bodyPr wrap="square">
              <a:spAutoFit/>
            </a:bodyPr>
            <a:lstStyle/>
            <a:p>
              <a:pPr algn="ctr"/>
              <a:r>
                <a:rPr lang="en-US" sz="1000" dirty="0" smtClean="0">
                  <a:solidFill>
                    <a:schemeClr val="bg1"/>
                  </a:solidFill>
                  <a:latin typeface="EYInterstate Light" panose="02000506000000020004" pitchFamily="2" charset="0"/>
                </a:rPr>
                <a:t>The </a:t>
              </a:r>
              <a:r>
                <a:rPr lang="en-US" sz="1000" b="1" dirty="0" smtClean="0">
                  <a:solidFill>
                    <a:schemeClr val="bg1"/>
                  </a:solidFill>
                  <a:latin typeface="EYInterstate Light" panose="02000506000000020004" pitchFamily="2" charset="0"/>
                </a:rPr>
                <a:t>S3P</a:t>
              </a:r>
              <a:r>
                <a:rPr lang="en-US" sz="1000" dirty="0" smtClean="0">
                  <a:solidFill>
                    <a:schemeClr val="bg1"/>
                  </a:solidFill>
                  <a:latin typeface="EYInterstate Light" panose="02000506000000020004" pitchFamily="2" charset="0"/>
                </a:rPr>
                <a:t> </a:t>
              </a:r>
              <a:r>
                <a:rPr lang="en-US" sz="1000" dirty="0">
                  <a:solidFill>
                    <a:schemeClr val="bg1"/>
                  </a:solidFill>
                  <a:latin typeface="EYInterstate Light" panose="02000506000000020004" pitchFamily="2" charset="0"/>
                </a:rPr>
                <a:t>provides advice to the EU countries and regions for the design and implementation of their </a:t>
              </a:r>
              <a:r>
                <a:rPr lang="en-US" sz="1000" dirty="0" smtClean="0">
                  <a:solidFill>
                    <a:schemeClr val="bg1"/>
                  </a:solidFill>
                  <a:latin typeface="EYInterstate Light" panose="02000506000000020004" pitchFamily="2" charset="0"/>
                </a:rPr>
                <a:t>S3 </a:t>
              </a:r>
              <a:r>
                <a:rPr lang="en-US" sz="1000" dirty="0">
                  <a:solidFill>
                    <a:schemeClr val="bg1"/>
                  </a:solidFill>
                  <a:latin typeface="EYInterstate Light" panose="02000506000000020004" pitchFamily="2" charset="0"/>
                </a:rPr>
                <a:t>by offering guidance material and good practice examples, informing strategy formation and policy-making, facilitating peer-reviews and mutual learning, support access to relevant data through the newly developed tools and by training policy-makers and other stakeholders. </a:t>
              </a:r>
            </a:p>
          </p:txBody>
        </p:sp>
        <p:sp>
          <p:nvSpPr>
            <p:cNvPr id="54" name="TextBox 53"/>
            <p:cNvSpPr txBox="1"/>
            <p:nvPr/>
          </p:nvSpPr>
          <p:spPr>
            <a:xfrm>
              <a:off x="2632683" y="1388855"/>
              <a:ext cx="1534665" cy="1619674"/>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US" sz="1100" noProof="1" smtClean="0">
                  <a:solidFill>
                    <a:srgbClr val="808080"/>
                  </a:solidFill>
                  <a:latin typeface="EYInterstate Light" panose="02000506000000020004" pitchFamily="2" charset="0"/>
                </a:rPr>
                <a:t>Launch of the “</a:t>
              </a:r>
              <a:r>
                <a:rPr lang="en-US" sz="1100" b="1" noProof="1" smtClean="0">
                  <a:solidFill>
                    <a:srgbClr val="808080"/>
                  </a:solidFill>
                  <a:latin typeface="EYInterstate Light" panose="02000506000000020004" pitchFamily="2" charset="0"/>
                </a:rPr>
                <a:t>Vanguard Initiative </a:t>
              </a:r>
              <a:r>
                <a:rPr lang="en-US" sz="1100" noProof="1" smtClean="0">
                  <a:solidFill>
                    <a:srgbClr val="808080"/>
                  </a:solidFill>
                  <a:latin typeface="EYInterstate Light" panose="02000506000000020004" pitchFamily="2" charset="0"/>
                </a:rPr>
                <a:t>for new Growth by Smart Specialisation” to support the wider application and visibility of smart specialization principles with the aim of boosting EU competitiveness and future growth.</a:t>
              </a:r>
              <a:endParaRPr lang="en-US" sz="1100" noProof="1">
                <a:solidFill>
                  <a:srgbClr val="808080"/>
                </a:solidFill>
                <a:latin typeface="EYInterstate Light" panose="02000506000000020004" pitchFamily="2" charset="0"/>
              </a:endParaRPr>
            </a:p>
          </p:txBody>
        </p:sp>
        <p:sp>
          <p:nvSpPr>
            <p:cNvPr id="55" name="Rechteck 26"/>
            <p:cNvSpPr/>
            <p:nvPr/>
          </p:nvSpPr>
          <p:spPr bwMode="auto">
            <a:xfrm>
              <a:off x="3214769" y="4085447"/>
              <a:ext cx="1855471" cy="2056560"/>
            </a:xfrm>
            <a:prstGeom prst="rect">
              <a:avLst/>
            </a:prstGeom>
            <a:solidFill>
              <a:srgbClr val="FFD200"/>
            </a:solidFill>
            <a:ln w="12700">
              <a:noFill/>
              <a:miter lim="800000"/>
              <a:headEnd/>
              <a:tailEnd/>
            </a:ln>
            <a:effectLst/>
          </p:spPr>
          <p:txBody>
            <a:bodyPr vert="horz" wrap="square" lIns="90000" tIns="0" rIns="0" bIns="0" anchor="ctr" anchorCtr="0"/>
            <a:lstStyle/>
            <a:p>
              <a:pPr algn="ctr" fontAlgn="base">
                <a:spcBef>
                  <a:spcPct val="50000"/>
                </a:spcBef>
                <a:spcAft>
                  <a:spcPts val="600"/>
                </a:spcAft>
                <a:buClr>
                  <a:prstClr val="white">
                    <a:lumMod val="50000"/>
                  </a:prstClr>
                </a:buClr>
                <a:buSzPct val="80000"/>
                <a:tabLst>
                  <a:tab pos="361950" algn="r"/>
                  <a:tab pos="1076325" algn="r"/>
                  <a:tab pos="1790700" algn="r"/>
                  <a:tab pos="2514600" algn="r"/>
                  <a:tab pos="3228975" algn="r"/>
                  <a:tab pos="3943350" algn="r"/>
                  <a:tab pos="4667250" algn="r"/>
                  <a:tab pos="5381625" algn="r"/>
                  <a:tab pos="6096000" algn="r"/>
                  <a:tab pos="6819900" algn="r"/>
                  <a:tab pos="7534275" algn="r"/>
                </a:tabLst>
              </a:pPr>
              <a:endParaRPr lang="en-US" sz="1200" b="1" noProof="1">
                <a:solidFill>
                  <a:srgbClr val="808080"/>
                </a:solidFill>
                <a:latin typeface="Arial" panose="020B0604020202020204" pitchFamily="34" charset="0"/>
              </a:endParaRPr>
            </a:p>
          </p:txBody>
        </p:sp>
        <p:sp>
          <p:nvSpPr>
            <p:cNvPr id="56" name="Rectangle 55"/>
            <p:cNvSpPr/>
            <p:nvPr/>
          </p:nvSpPr>
          <p:spPr>
            <a:xfrm>
              <a:off x="3157941" y="4085448"/>
              <a:ext cx="1912299" cy="2092881"/>
            </a:xfrm>
            <a:prstGeom prst="rect">
              <a:avLst/>
            </a:prstGeom>
          </p:spPr>
          <p:txBody>
            <a:bodyPr wrap="square">
              <a:spAutoFit/>
            </a:bodyPr>
            <a:lstStyle/>
            <a:p>
              <a:pPr algn="ctr"/>
              <a:r>
                <a:rPr lang="en-US" sz="1000" dirty="0" smtClean="0">
                  <a:solidFill>
                    <a:schemeClr val="bg1"/>
                  </a:solidFill>
                  <a:latin typeface="EYInterstate Light" panose="02000506000000020004" pitchFamily="2" charset="0"/>
                </a:rPr>
                <a:t>The </a:t>
              </a:r>
              <a:r>
                <a:rPr lang="en-US" sz="1000" b="1" dirty="0" smtClean="0">
                  <a:solidFill>
                    <a:schemeClr val="bg1"/>
                  </a:solidFill>
                  <a:latin typeface="EYInterstate Light" panose="02000506000000020004" pitchFamily="2" charset="0"/>
                </a:rPr>
                <a:t>Vanguard Initiative </a:t>
              </a:r>
              <a:r>
                <a:rPr lang="en-US" sz="1000" dirty="0" smtClean="0">
                  <a:solidFill>
                    <a:schemeClr val="bg1"/>
                  </a:solidFill>
                  <a:latin typeface="EYInterstate Light" panose="02000506000000020004" pitchFamily="2" charset="0"/>
                </a:rPr>
                <a:t>has its foundations at the regional level and seeks to lead by example in developing interregional cooperation and multi-level governance for supporting clusters and regional eco-system to focus on smart </a:t>
              </a:r>
              <a:r>
                <a:rPr lang="en-US" sz="1000" dirty="0" err="1" smtClean="0">
                  <a:solidFill>
                    <a:schemeClr val="bg1"/>
                  </a:solidFill>
                  <a:latin typeface="EYInterstate Light" panose="02000506000000020004" pitchFamily="2" charset="0"/>
                </a:rPr>
                <a:t>specialisations</a:t>
              </a:r>
              <a:r>
                <a:rPr lang="en-US" sz="1000" dirty="0" smtClean="0">
                  <a:solidFill>
                    <a:schemeClr val="bg1"/>
                  </a:solidFill>
                  <a:latin typeface="EYInterstate Light" panose="02000506000000020004" pitchFamily="2" charset="0"/>
                </a:rPr>
                <a:t> in priority areas for transforming and emerging industries. The initiative launched five pilot projects. </a:t>
              </a:r>
              <a:endParaRPr lang="en-US" sz="1000" b="1" dirty="0">
                <a:solidFill>
                  <a:schemeClr val="bg1"/>
                </a:solidFill>
                <a:latin typeface="EYInterstate Light" panose="02000506000000020004" pitchFamily="2" charset="0"/>
              </a:endParaRPr>
            </a:p>
          </p:txBody>
        </p:sp>
        <p:sp>
          <p:nvSpPr>
            <p:cNvPr id="57" name="TextBox 56"/>
            <p:cNvSpPr txBox="1"/>
            <p:nvPr/>
          </p:nvSpPr>
          <p:spPr>
            <a:xfrm>
              <a:off x="4431889" y="1138684"/>
              <a:ext cx="1615228" cy="1763560"/>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US" sz="1100" noProof="1" smtClean="0">
                  <a:solidFill>
                    <a:srgbClr val="808080"/>
                  </a:solidFill>
                  <a:latin typeface="EYInterstate Light" panose="02000506000000020004" pitchFamily="2" charset="0"/>
                </a:rPr>
                <a:t>Following the logic of the value chain approach firstly implemented by the Vanguard Initiative and based on the explicit interest of a large number of EU regions, three thematic S3Ps have been launched: Energy (2015), Industrial Modernisation (2016) and Agri-Food (2016).   </a:t>
              </a:r>
              <a:endParaRPr lang="en-US" sz="1100" noProof="1">
                <a:solidFill>
                  <a:srgbClr val="808080"/>
                </a:solidFill>
                <a:latin typeface="EYInterstate Light" panose="02000506000000020004" pitchFamily="2" charset="0"/>
              </a:endParaRPr>
            </a:p>
          </p:txBody>
        </p:sp>
        <p:sp>
          <p:nvSpPr>
            <p:cNvPr id="58" name="Rechteck 26"/>
            <p:cNvSpPr/>
            <p:nvPr/>
          </p:nvSpPr>
          <p:spPr bwMode="auto">
            <a:xfrm>
              <a:off x="5118338" y="4099826"/>
              <a:ext cx="2664081" cy="2042181"/>
            </a:xfrm>
            <a:prstGeom prst="rect">
              <a:avLst/>
            </a:prstGeom>
            <a:solidFill>
              <a:srgbClr val="FFD200"/>
            </a:solidFill>
            <a:ln w="12700">
              <a:noFill/>
              <a:miter lim="800000"/>
              <a:headEnd/>
              <a:tailEnd/>
            </a:ln>
            <a:effectLst/>
          </p:spPr>
          <p:txBody>
            <a:bodyPr vert="horz" wrap="square" lIns="90000" tIns="0" rIns="0" bIns="0" anchor="ctr" anchorCtr="0"/>
            <a:lstStyle/>
            <a:p>
              <a:pPr algn="ctr" fontAlgn="base">
                <a:spcBef>
                  <a:spcPct val="50000"/>
                </a:spcBef>
                <a:spcAft>
                  <a:spcPts val="600"/>
                </a:spcAft>
                <a:buClr>
                  <a:prstClr val="white">
                    <a:lumMod val="50000"/>
                  </a:prstClr>
                </a:buClr>
                <a:buSzPct val="80000"/>
                <a:tabLst>
                  <a:tab pos="361950" algn="r"/>
                  <a:tab pos="1076325" algn="r"/>
                  <a:tab pos="1790700" algn="r"/>
                  <a:tab pos="2514600" algn="r"/>
                  <a:tab pos="3228975" algn="r"/>
                  <a:tab pos="3943350" algn="r"/>
                  <a:tab pos="4667250" algn="r"/>
                  <a:tab pos="5381625" algn="r"/>
                  <a:tab pos="6096000" algn="r"/>
                  <a:tab pos="6819900" algn="r"/>
                  <a:tab pos="7534275" algn="r"/>
                </a:tabLst>
              </a:pPr>
              <a:endParaRPr lang="en-US" sz="1200" b="1" noProof="1">
                <a:solidFill>
                  <a:srgbClr val="808080"/>
                </a:solidFill>
                <a:latin typeface="Arial" panose="020B0604020202020204" pitchFamily="34" charset="0"/>
              </a:endParaRPr>
            </a:p>
          </p:txBody>
        </p:sp>
        <p:sp>
          <p:nvSpPr>
            <p:cNvPr id="59" name="Rectangle 58"/>
            <p:cNvSpPr/>
            <p:nvPr/>
          </p:nvSpPr>
          <p:spPr>
            <a:xfrm>
              <a:off x="5035632" y="4091201"/>
              <a:ext cx="2797149" cy="2092881"/>
            </a:xfrm>
            <a:prstGeom prst="rect">
              <a:avLst/>
            </a:prstGeom>
          </p:spPr>
          <p:txBody>
            <a:bodyPr wrap="square">
              <a:spAutoFit/>
            </a:bodyPr>
            <a:lstStyle/>
            <a:p>
              <a:pPr algn="ctr"/>
              <a:r>
                <a:rPr lang="en-US" sz="1000" dirty="0">
                  <a:solidFill>
                    <a:schemeClr val="bg1"/>
                  </a:solidFill>
                  <a:latin typeface="EYInterstate Light" panose="02000506000000020004" pitchFamily="2" charset="0"/>
                </a:rPr>
                <a:t>The </a:t>
              </a:r>
              <a:r>
                <a:rPr lang="en-US" sz="1000" b="1" dirty="0">
                  <a:solidFill>
                    <a:schemeClr val="bg1"/>
                  </a:solidFill>
                  <a:latin typeface="EYInterstate Light" panose="02000506000000020004" pitchFamily="2" charset="0"/>
                </a:rPr>
                <a:t>thematic S3Ps </a:t>
              </a:r>
              <a:r>
                <a:rPr lang="en-US" sz="1000" dirty="0">
                  <a:solidFill>
                    <a:schemeClr val="bg1"/>
                  </a:solidFill>
                  <a:latin typeface="EYInterstate Light" panose="02000506000000020004" pitchFamily="2" charset="0"/>
                </a:rPr>
                <a:t>are to offer hands-on support to regions to foster interregional cooperation based on matching smart </a:t>
              </a:r>
              <a:r>
                <a:rPr lang="en-US" sz="1000" dirty="0" err="1">
                  <a:solidFill>
                    <a:schemeClr val="bg1"/>
                  </a:solidFill>
                  <a:latin typeface="EYInterstate Light" panose="02000506000000020004" pitchFamily="2" charset="0"/>
                </a:rPr>
                <a:t>specialisation</a:t>
              </a:r>
              <a:r>
                <a:rPr lang="en-US" sz="1000" dirty="0">
                  <a:solidFill>
                    <a:schemeClr val="bg1"/>
                  </a:solidFill>
                  <a:latin typeface="EYInterstate Light" panose="02000506000000020004" pitchFamily="2" charset="0"/>
                </a:rPr>
                <a:t> priorities related to these three </a:t>
              </a:r>
              <a:r>
                <a:rPr lang="en-US" sz="1000" dirty="0" smtClean="0">
                  <a:solidFill>
                    <a:schemeClr val="bg1"/>
                  </a:solidFill>
                  <a:latin typeface="EYInterstate Light" panose="02000506000000020004" pitchFamily="2" charset="0"/>
                </a:rPr>
                <a:t>areas. The </a:t>
              </a:r>
              <a:r>
                <a:rPr lang="en-US" sz="1000" dirty="0">
                  <a:solidFill>
                    <a:schemeClr val="bg1"/>
                  </a:solidFill>
                  <a:latin typeface="EYInterstate Light" panose="02000506000000020004" pitchFamily="2" charset="0"/>
                </a:rPr>
                <a:t>aim of this initiative is to create an investment pipeline of mature projects in new growth areas across the EU, by providing tailored advice and helping regions establish links with the business and research communities</a:t>
              </a:r>
              <a:r>
                <a:rPr lang="en-US" sz="1000" dirty="0" smtClean="0">
                  <a:solidFill>
                    <a:schemeClr val="bg1"/>
                  </a:solidFill>
                  <a:latin typeface="EYInterstate Light" panose="02000506000000020004" pitchFamily="2" charset="0"/>
                </a:rPr>
                <a:t>.</a:t>
              </a:r>
            </a:p>
            <a:p>
              <a:pPr algn="ctr"/>
              <a:r>
                <a:rPr lang="en-US" sz="1000" dirty="0" smtClean="0">
                  <a:solidFill>
                    <a:schemeClr val="bg1"/>
                  </a:solidFill>
                  <a:latin typeface="EYInterstate Light" panose="02000506000000020004" pitchFamily="2" charset="0"/>
                </a:rPr>
                <a:t>The platform could help regions develop or share infrastructure such as testing facilities, pilot plants, data </a:t>
              </a:r>
              <a:r>
                <a:rPr lang="en-US" sz="1000" dirty="0" err="1" smtClean="0">
                  <a:solidFill>
                    <a:schemeClr val="bg1"/>
                  </a:solidFill>
                  <a:latin typeface="EYInterstate Light" panose="02000506000000020004" pitchFamily="2" charset="0"/>
                </a:rPr>
                <a:t>centres</a:t>
              </a:r>
              <a:r>
                <a:rPr lang="en-US" sz="1000" dirty="0" smtClean="0">
                  <a:solidFill>
                    <a:schemeClr val="bg1"/>
                  </a:solidFill>
                  <a:latin typeface="EYInterstate Light" panose="02000506000000020004" pitchFamily="2" charset="0"/>
                </a:rPr>
                <a:t>, and Fab-Labs.</a:t>
              </a:r>
              <a:endParaRPr lang="en-US" sz="1000" dirty="0">
                <a:solidFill>
                  <a:schemeClr val="bg1"/>
                </a:solidFill>
                <a:latin typeface="EYInterstate Light" panose="02000506000000020004" pitchFamily="2" charset="0"/>
              </a:endParaRPr>
            </a:p>
          </p:txBody>
        </p:sp>
        <p:sp>
          <p:nvSpPr>
            <p:cNvPr id="60" name="TextBox 59"/>
            <p:cNvSpPr txBox="1"/>
            <p:nvPr/>
          </p:nvSpPr>
          <p:spPr>
            <a:xfrm>
              <a:off x="6047117" y="1216323"/>
              <a:ext cx="2635609" cy="1994392"/>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US" sz="1100" noProof="1" smtClean="0">
                  <a:solidFill>
                    <a:srgbClr val="808080"/>
                  </a:solidFill>
                  <a:latin typeface="EYInterstate Light" panose="02000506000000020004" pitchFamily="2" charset="0"/>
                </a:rPr>
                <a:t>Today, they are three thematic S3Ps:</a:t>
              </a:r>
            </a:p>
            <a:p>
              <a:pPr marL="171450" indent="-171450" algn="ctr">
                <a:lnSpc>
                  <a:spcPct val="85000"/>
                </a:lnSpc>
                <a:spcAft>
                  <a:spcPts val="600"/>
                </a:spcAft>
                <a:buClr>
                  <a:schemeClr val="accent2"/>
                </a:buClr>
                <a:buSzPct val="70000"/>
                <a:buFont typeface="Wingdings" panose="05000000000000000000" pitchFamily="2" charset="2"/>
                <a:buChar char="Ø"/>
              </a:pPr>
              <a:r>
                <a:rPr lang="en-US" sz="1100" noProof="1" smtClean="0">
                  <a:solidFill>
                    <a:srgbClr val="808080"/>
                  </a:solidFill>
                  <a:latin typeface="EYInterstate Light" panose="02000506000000020004" pitchFamily="2" charset="0"/>
                </a:rPr>
                <a:t>Energy: Currently facilitating the creation of five S3 Energy Partnerships which aim at helping to make us of the S3-related ESIF</a:t>
              </a:r>
            </a:p>
            <a:p>
              <a:pPr marL="171450" indent="-171450" algn="ctr">
                <a:lnSpc>
                  <a:spcPct val="85000"/>
                </a:lnSpc>
                <a:spcAft>
                  <a:spcPts val="600"/>
                </a:spcAft>
                <a:buClr>
                  <a:schemeClr val="accent2"/>
                </a:buClr>
                <a:buSzPct val="70000"/>
                <a:buFont typeface="Wingdings" panose="05000000000000000000" pitchFamily="2" charset="2"/>
                <a:buChar char="Ø"/>
              </a:pPr>
              <a:r>
                <a:rPr lang="en-US" sz="1100" noProof="1" smtClean="0">
                  <a:solidFill>
                    <a:srgbClr val="808080"/>
                  </a:solidFill>
                  <a:latin typeface="EYInterstate Light" panose="02000506000000020004" pitchFamily="2" charset="0"/>
                </a:rPr>
                <a:t>Industrial Modernisation: Covering 9 thematic areas of which 5 were developed under 2014s Vanguard Initiative and are now part of this S3P</a:t>
              </a:r>
            </a:p>
            <a:p>
              <a:pPr marL="171450" indent="-171450" algn="ctr">
                <a:lnSpc>
                  <a:spcPct val="85000"/>
                </a:lnSpc>
                <a:spcAft>
                  <a:spcPts val="600"/>
                </a:spcAft>
                <a:buClr>
                  <a:schemeClr val="accent2"/>
                </a:buClr>
                <a:buSzPct val="70000"/>
                <a:buFont typeface="Wingdings" panose="05000000000000000000" pitchFamily="2" charset="2"/>
                <a:buChar char="Ø"/>
              </a:pPr>
              <a:r>
                <a:rPr lang="en-US" sz="1100" noProof="1" smtClean="0">
                  <a:solidFill>
                    <a:srgbClr val="808080"/>
                  </a:solidFill>
                  <a:latin typeface="EYInterstate Light" panose="02000506000000020004" pitchFamily="2" charset="0"/>
                </a:rPr>
                <a:t>Agri-Food: Covering 4 thematic partnerships of which one was developd under the Vanguard initiative</a:t>
              </a:r>
            </a:p>
          </p:txBody>
        </p:sp>
      </p:grpSp>
      <p:sp>
        <p:nvSpPr>
          <p:cNvPr id="64" name="TextBox 63"/>
          <p:cNvSpPr txBox="1"/>
          <p:nvPr/>
        </p:nvSpPr>
        <p:spPr>
          <a:xfrm>
            <a:off x="457200" y="6094901"/>
            <a:ext cx="8232775" cy="141577"/>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en-US" sz="800" dirty="0" smtClean="0">
                <a:solidFill>
                  <a:srgbClr val="646464"/>
                </a:solidFill>
                <a:latin typeface="EYInterstate Light" panose="02000506000000020004" pitchFamily="2" charset="0"/>
              </a:rPr>
              <a:t>Source: Smart Specialisation and the Thematic S3 Cooperation in </a:t>
            </a:r>
            <a:r>
              <a:rPr lang="en-US" sz="800" dirty="0">
                <a:solidFill>
                  <a:srgbClr val="646464"/>
                </a:solidFill>
                <a:latin typeface="EYInterstate Light" panose="02000506000000020004" pitchFamily="2" charset="0"/>
              </a:rPr>
              <a:t>Europe: </a:t>
            </a:r>
            <a:r>
              <a:rPr lang="en-US" sz="800" dirty="0">
                <a:solidFill>
                  <a:srgbClr val="646464"/>
                </a:solidFill>
                <a:latin typeface="EYInterstate Light" panose="02000506000000020004" pitchFamily="2" charset="0"/>
                <a:hlinkClick r:id="rId3"/>
              </a:rPr>
              <a:t>http://</a:t>
            </a:r>
            <a:r>
              <a:rPr lang="en-US" sz="800" dirty="0" smtClean="0">
                <a:solidFill>
                  <a:srgbClr val="646464"/>
                </a:solidFill>
                <a:latin typeface="EYInterstate Light" panose="02000506000000020004" pitchFamily="2" charset="0"/>
                <a:hlinkClick r:id="rId3"/>
              </a:rPr>
              <a:t>toolscluster.net/wp-content/uploads/2017/04/Smart-Specialisation-S3-Platform.pdf</a:t>
            </a:r>
            <a:r>
              <a:rPr lang="en-US" sz="800" dirty="0" smtClean="0">
                <a:solidFill>
                  <a:srgbClr val="646464"/>
                </a:solidFill>
                <a:latin typeface="EYInterstate Light" panose="02000506000000020004" pitchFamily="2" charset="0"/>
              </a:rPr>
              <a:t>.  </a:t>
            </a:r>
          </a:p>
        </p:txBody>
      </p:sp>
    </p:spTree>
    <p:extLst>
      <p:ext uri="{BB962C8B-B14F-4D97-AF65-F5344CB8AC3E}">
        <p14:creationId xmlns:p14="http://schemas.microsoft.com/office/powerpoint/2010/main" val="32995522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How can the S3-Platform address barriers and bottlenecks identified by the Vanguard initiative?</a:t>
            </a:r>
            <a:endParaRPr lang="en-US" sz="2500" dirty="0"/>
          </a:p>
        </p:txBody>
      </p:sp>
      <p:sp>
        <p:nvSpPr>
          <p:cNvPr id="3" name="TextBox 2"/>
          <p:cNvSpPr txBox="1"/>
          <p:nvPr/>
        </p:nvSpPr>
        <p:spPr>
          <a:xfrm>
            <a:off x="457200" y="5991388"/>
            <a:ext cx="8232775" cy="246221"/>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en-US" sz="800" dirty="0" smtClean="0">
                <a:solidFill>
                  <a:srgbClr val="646464"/>
                </a:solidFill>
                <a:latin typeface="EYInterstate Light" panose="02000506000000020004" pitchFamily="2" charset="0"/>
              </a:rPr>
              <a:t>*Source: The Vanguard Initiative Pilot in Advanced Manufacturing for Energy-Related Applications in Harsh </a:t>
            </a:r>
            <a:r>
              <a:rPr lang="en-US" sz="800" dirty="0">
                <a:solidFill>
                  <a:srgbClr val="646464"/>
                </a:solidFill>
                <a:latin typeface="EYInterstate Light" panose="02000506000000020004" pitchFamily="2" charset="0"/>
              </a:rPr>
              <a:t>Environments. http://s3platform.jrc.ec.europa.eu/documents/20182/207000/20170317%20-%20ADMA%20Energy.pdf  </a:t>
            </a:r>
            <a:endParaRPr lang="en-US" sz="800" dirty="0" smtClean="0">
              <a:solidFill>
                <a:srgbClr val="646464"/>
              </a:solidFill>
              <a:latin typeface="EYInterstate Light" panose="02000506000000020004" pitchFamily="2"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8017036"/>
              </p:ext>
            </p:extLst>
          </p:nvPr>
        </p:nvGraphicFramePr>
        <p:xfrm>
          <a:off x="457198" y="1044743"/>
          <a:ext cx="8232776" cy="4935686"/>
        </p:xfrm>
        <a:graphic>
          <a:graphicData uri="http://schemas.openxmlformats.org/drawingml/2006/table">
            <a:tbl>
              <a:tblPr firstRow="1" bandRow="1">
                <a:tableStyleId>{5C22544A-7EE6-4342-B048-85BDC9FD1C3A}</a:tableStyleId>
              </a:tblPr>
              <a:tblGrid>
                <a:gridCol w="3502327">
                  <a:extLst>
                    <a:ext uri="{9D8B030D-6E8A-4147-A177-3AD203B41FA5}">
                      <a16:colId xmlns:a16="http://schemas.microsoft.com/office/drawing/2014/main" val="20000"/>
                    </a:ext>
                  </a:extLst>
                </a:gridCol>
                <a:gridCol w="4730449">
                  <a:extLst>
                    <a:ext uri="{9D8B030D-6E8A-4147-A177-3AD203B41FA5}">
                      <a16:colId xmlns:a16="http://schemas.microsoft.com/office/drawing/2014/main" val="20001"/>
                    </a:ext>
                  </a:extLst>
                </a:gridCol>
              </a:tblGrid>
              <a:tr h="388190">
                <a:tc>
                  <a:txBody>
                    <a:bodyPr/>
                    <a:lstStyle/>
                    <a:p>
                      <a:r>
                        <a:rPr lang="en-US" sz="1700" dirty="0" smtClean="0">
                          <a:latin typeface="EYInterstate Light" panose="02000506000000020004" pitchFamily="2" charset="0"/>
                        </a:rPr>
                        <a:t>Vanguard initiative</a:t>
                      </a:r>
                      <a:endParaRPr lang="en-US" sz="1700" dirty="0">
                        <a:latin typeface="EYInterstate Light" panose="02000506000000020004" pitchFamily="2"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1700" dirty="0" smtClean="0">
                          <a:latin typeface="EYInterstate Light" panose="02000506000000020004" pitchFamily="2" charset="0"/>
                        </a:rPr>
                        <a:t>S3-Platform</a:t>
                      </a:r>
                      <a:endParaRPr lang="en-US" sz="1700" dirty="0">
                        <a:latin typeface="EYInterstate Light" panose="02000506000000020004" pitchFamily="2"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69856">
                <a:tc>
                  <a:txBody>
                    <a:bodyPr/>
                    <a:lstStyle/>
                    <a:p>
                      <a:pPr>
                        <a:lnSpc>
                          <a:spcPct val="85000"/>
                        </a:lnSpc>
                        <a:spcAft>
                          <a:spcPts val="600"/>
                        </a:spcAft>
                        <a:buClr>
                          <a:srgbClr val="FFE600"/>
                        </a:buClr>
                        <a:buSzPct val="70000"/>
                      </a:pPr>
                      <a:r>
                        <a:rPr lang="en-US" sz="1200" b="1" dirty="0" smtClean="0">
                          <a:solidFill>
                            <a:srgbClr val="646464"/>
                          </a:solidFill>
                          <a:latin typeface="EYInterstate Light" panose="02000506000000020004" pitchFamily="2" charset="0"/>
                        </a:rPr>
                        <a:t>Bottom-up approach: </a:t>
                      </a:r>
                    </a:p>
                    <a:p>
                      <a:pPr marL="285750" indent="-285750">
                        <a:lnSpc>
                          <a:spcPct val="85000"/>
                        </a:lnSpc>
                        <a:spcAft>
                          <a:spcPts val="600"/>
                        </a:spcAft>
                        <a:buClr>
                          <a:srgbClr val="FFE600"/>
                        </a:buClr>
                        <a:buSzPct val="70000"/>
                        <a:buFont typeface="Wingdings" panose="05000000000000000000" pitchFamily="2" charset="2"/>
                        <a:buChar char="Ø"/>
                      </a:pPr>
                      <a:r>
                        <a:rPr lang="en-US" sz="1200" dirty="0" smtClean="0">
                          <a:solidFill>
                            <a:srgbClr val="646464"/>
                          </a:solidFill>
                          <a:latin typeface="EYInterstate Light" panose="02000506000000020004" pitchFamily="2" charset="0"/>
                        </a:rPr>
                        <a:t>Driven by a political commitment of regions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nSpc>
                          <a:spcPct val="85000"/>
                        </a:lnSpc>
                        <a:spcAft>
                          <a:spcPts val="600"/>
                        </a:spcAft>
                        <a:buClr>
                          <a:srgbClr val="FFE600"/>
                        </a:buClr>
                        <a:buSzPct val="70000"/>
                      </a:pPr>
                      <a:r>
                        <a:rPr lang="en-US" sz="1200" b="1" dirty="0" smtClean="0">
                          <a:solidFill>
                            <a:srgbClr val="646464"/>
                          </a:solidFill>
                          <a:latin typeface="EYInterstate Light" panose="02000506000000020004" pitchFamily="2" charset="0"/>
                        </a:rPr>
                        <a:t>Top-down &amp; Bottom-up approach: </a:t>
                      </a:r>
                    </a:p>
                    <a:p>
                      <a:pPr marL="285750" indent="-285750">
                        <a:lnSpc>
                          <a:spcPct val="85000"/>
                        </a:lnSpc>
                        <a:spcAft>
                          <a:spcPts val="600"/>
                        </a:spcAft>
                        <a:buClr>
                          <a:srgbClr val="FFE600"/>
                        </a:buClr>
                        <a:buSzPct val="70000"/>
                        <a:buFont typeface="Wingdings" panose="05000000000000000000" pitchFamily="2" charset="2"/>
                        <a:buChar char="Ø"/>
                      </a:pPr>
                      <a:r>
                        <a:rPr lang="en-US" sz="1200" dirty="0" smtClean="0">
                          <a:solidFill>
                            <a:srgbClr val="646464"/>
                          </a:solidFill>
                          <a:latin typeface="EYInterstate Light" panose="02000506000000020004" pitchFamily="2" charset="0"/>
                        </a:rPr>
                        <a:t>Driven by the EC and a political commitment of regions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698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646464"/>
                          </a:solidFill>
                          <a:latin typeface="EYInterstate Light" panose="02000506000000020004" pitchFamily="2" charset="0"/>
                        </a:rPr>
                        <a:t>Bottlenecks and barriers were identified by the Vanguard initiative particularly for the execution of demonstration projects*: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646464"/>
                          </a:solidFill>
                          <a:latin typeface="EYInterstate Light" panose="02000506000000020004" pitchFamily="2" charset="0"/>
                        </a:rPr>
                        <a:t>The S3-Platform offers EU support during all phases of the set-up of a new Thematic Area, which can help to overcome these barriers and bottlenecks: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698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646464"/>
                          </a:solidFill>
                          <a:latin typeface="EYInterstate Light" panose="02000506000000020004" pitchFamily="2" charset="0"/>
                        </a:rPr>
                        <a:t>1. Significant </a:t>
                      </a:r>
                      <a:r>
                        <a:rPr lang="en-US" sz="1200" b="1" dirty="0" smtClean="0">
                          <a:solidFill>
                            <a:srgbClr val="646464"/>
                          </a:solidFill>
                          <a:latin typeface="EYInterstate Light" panose="02000506000000020004" pitchFamily="2" charset="0"/>
                        </a:rPr>
                        <a:t>investment and commitment </a:t>
                      </a:r>
                      <a:r>
                        <a:rPr lang="en-US" sz="1200" dirty="0" smtClean="0">
                          <a:solidFill>
                            <a:srgbClr val="646464"/>
                          </a:solidFill>
                          <a:latin typeface="EYInterstate Light" panose="02000506000000020004" pitchFamily="2" charset="0"/>
                        </a:rPr>
                        <a:t>needed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646464"/>
                          </a:solidFill>
                          <a:latin typeface="EYInterstate Light" panose="02000506000000020004" pitchFamily="2" charset="0"/>
                        </a:rPr>
                        <a:t>1. Ensure </a:t>
                      </a:r>
                      <a:r>
                        <a:rPr lang="en-US" sz="1200" b="1" dirty="0" smtClean="0">
                          <a:solidFill>
                            <a:srgbClr val="646464"/>
                          </a:solidFill>
                          <a:latin typeface="EYInterstate Light" panose="02000506000000020004" pitchFamily="2" charset="0"/>
                        </a:rPr>
                        <a:t>investment and commitment </a:t>
                      </a:r>
                      <a:r>
                        <a:rPr lang="en-US" sz="1200" dirty="0" smtClean="0">
                          <a:solidFill>
                            <a:srgbClr val="646464"/>
                          </a:solidFill>
                          <a:latin typeface="EYInterstate Light" panose="02000506000000020004" pitchFamily="2" charset="0"/>
                        </a:rPr>
                        <a:t>of regions by choosing the “right” regions from the very beginning: S3-Platform Support Centre offers direct analytical and technical support for the pre-selection of the regions.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698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rgbClr val="646464"/>
                          </a:solidFill>
                          <a:latin typeface="EYInterstate Light" panose="02000506000000020004" pitchFamily="2" charset="0"/>
                        </a:rPr>
                        <a:t>2. Knowledge</a:t>
                      </a:r>
                      <a:r>
                        <a:rPr lang="en-US" sz="1200" dirty="0" smtClean="0">
                          <a:solidFill>
                            <a:srgbClr val="646464"/>
                          </a:solidFill>
                          <a:latin typeface="EYInterstate Light" panose="02000506000000020004" pitchFamily="2" charset="0"/>
                        </a:rPr>
                        <a:t>: Funding instruments are not easily accessible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646464"/>
                          </a:solidFill>
                          <a:latin typeface="EYInterstate Light" panose="02000506000000020004" pitchFamily="2" charset="0"/>
                        </a:rPr>
                        <a:t>2. Gain </a:t>
                      </a:r>
                      <a:r>
                        <a:rPr lang="en-US" sz="1200" b="1" dirty="0" smtClean="0">
                          <a:solidFill>
                            <a:srgbClr val="646464"/>
                          </a:solidFill>
                          <a:latin typeface="EYInterstate Light" panose="02000506000000020004" pitchFamily="2" charset="0"/>
                        </a:rPr>
                        <a:t>knowledge</a:t>
                      </a:r>
                      <a:r>
                        <a:rPr lang="en-US" sz="1200" dirty="0" smtClean="0">
                          <a:solidFill>
                            <a:srgbClr val="646464"/>
                          </a:solidFill>
                          <a:latin typeface="EYInterstate Light" panose="02000506000000020004" pitchFamily="2" charset="0"/>
                        </a:rPr>
                        <a:t> about the available funding instruments by consulting the Financial assistance facility and the EIB advisory services.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698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rgbClr val="646464"/>
                          </a:solidFill>
                          <a:latin typeface="EYInterstate Light" panose="02000506000000020004" pitchFamily="2" charset="0"/>
                          <a:ea typeface="+mn-ea"/>
                          <a:cs typeface="+mn-cs"/>
                        </a:rPr>
                        <a:t>3. </a:t>
                      </a:r>
                      <a:r>
                        <a:rPr lang="en-US" sz="1200" b="1" kern="1200" dirty="0" smtClean="0">
                          <a:solidFill>
                            <a:srgbClr val="646464"/>
                          </a:solidFill>
                          <a:latin typeface="EYInterstate Light" panose="02000506000000020004" pitchFamily="2" charset="0"/>
                          <a:ea typeface="+mn-ea"/>
                          <a:cs typeface="+mn-cs"/>
                        </a:rPr>
                        <a:t>Interregional cooperation: </a:t>
                      </a:r>
                      <a:r>
                        <a:rPr lang="en-US" sz="1200" b="0" kern="1200" dirty="0" smtClean="0">
                          <a:solidFill>
                            <a:srgbClr val="646464"/>
                          </a:solidFill>
                          <a:latin typeface="EYInterstate Light" panose="02000506000000020004" pitchFamily="2" charset="0"/>
                          <a:ea typeface="+mn-ea"/>
                          <a:cs typeface="+mn-cs"/>
                        </a:rPr>
                        <a:t>Difficult to coordinate among Vanguard regions (funding, timing, regulations, coverage of the innovation activities, etc.)</a:t>
                      </a:r>
                    </a:p>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indent="0">
                        <a:lnSpc>
                          <a:spcPct val="85000"/>
                        </a:lnSpc>
                        <a:spcAft>
                          <a:spcPts val="600"/>
                        </a:spcAft>
                        <a:buClr>
                          <a:schemeClr val="bg1"/>
                        </a:buClr>
                        <a:buSzPct val="90000"/>
                        <a:buNone/>
                      </a:pPr>
                      <a:r>
                        <a:rPr lang="en-US" sz="1200" dirty="0" smtClean="0">
                          <a:solidFill>
                            <a:srgbClr val="646464"/>
                          </a:solidFill>
                          <a:latin typeface="EYInterstate Light" panose="02000506000000020004" pitchFamily="2" charset="0"/>
                        </a:rPr>
                        <a:t>3. Several support units to facilitate </a:t>
                      </a:r>
                      <a:r>
                        <a:rPr lang="en-US" sz="1200" b="1" dirty="0" smtClean="0">
                          <a:solidFill>
                            <a:srgbClr val="646464"/>
                          </a:solidFill>
                          <a:latin typeface="EYInterstate Light" panose="02000506000000020004" pitchFamily="2" charset="0"/>
                        </a:rPr>
                        <a:t>interregional cooperation</a:t>
                      </a:r>
                      <a:r>
                        <a:rPr lang="en-US" sz="1200" dirty="0" smtClean="0">
                          <a:solidFill>
                            <a:srgbClr val="646464"/>
                          </a:solidFill>
                          <a:latin typeface="EYInterstate Light" panose="02000506000000020004" pitchFamily="2" charset="0"/>
                        </a:rPr>
                        <a:t>:</a:t>
                      </a:r>
                    </a:p>
                    <a:p>
                      <a:pPr>
                        <a:lnSpc>
                          <a:spcPct val="85000"/>
                        </a:lnSpc>
                        <a:spcAft>
                          <a:spcPts val="600"/>
                        </a:spcAft>
                        <a:buClr>
                          <a:schemeClr val="bg1"/>
                        </a:buClr>
                        <a:buSzPct val="90000"/>
                      </a:pPr>
                      <a:r>
                        <a:rPr lang="en-US" sz="1200" dirty="0" smtClean="0">
                          <a:solidFill>
                            <a:srgbClr val="646464"/>
                          </a:solidFill>
                          <a:latin typeface="EYInterstate Light" panose="02000506000000020004" pitchFamily="2" charset="0"/>
                        </a:rPr>
                        <a:t>3.1. Innovation activities and timing: </a:t>
                      </a:r>
                      <a:r>
                        <a:rPr lang="en-US" sz="1200" dirty="0" err="1" smtClean="0">
                          <a:solidFill>
                            <a:srgbClr val="646464"/>
                          </a:solidFill>
                          <a:latin typeface="EYInterstate Light" panose="02000506000000020004" pitchFamily="2" charset="0"/>
                        </a:rPr>
                        <a:t>ReConfirm</a:t>
                      </a:r>
                      <a:r>
                        <a:rPr lang="en-US" sz="1200" dirty="0" smtClean="0">
                          <a:solidFill>
                            <a:srgbClr val="646464"/>
                          </a:solidFill>
                          <a:latin typeface="EYInterstate Light" panose="02000506000000020004" pitchFamily="2" charset="0"/>
                        </a:rPr>
                        <a:t> helps to develop and implement regions action plan through mapping actions, matchmaking events, support of collaboration between players, etc. </a:t>
                      </a:r>
                    </a:p>
                    <a:p>
                      <a:pPr>
                        <a:lnSpc>
                          <a:spcPct val="85000"/>
                        </a:lnSpc>
                        <a:spcAft>
                          <a:spcPts val="600"/>
                        </a:spcAft>
                        <a:buClr>
                          <a:schemeClr val="bg1"/>
                        </a:buClr>
                        <a:buSzPct val="90000"/>
                      </a:pPr>
                      <a:r>
                        <a:rPr lang="en-US" sz="1200" dirty="0" smtClean="0">
                          <a:solidFill>
                            <a:srgbClr val="646464"/>
                          </a:solidFill>
                          <a:latin typeface="EYInterstate Light" panose="02000506000000020004" pitchFamily="2" charset="0"/>
                        </a:rPr>
                        <a:t>3.2. Funding: see point 2.</a:t>
                      </a:r>
                    </a:p>
                    <a:p>
                      <a:pPr>
                        <a:lnSpc>
                          <a:spcPct val="85000"/>
                        </a:lnSpc>
                        <a:spcAft>
                          <a:spcPts val="600"/>
                        </a:spcAft>
                        <a:buClr>
                          <a:schemeClr val="bg1"/>
                        </a:buClr>
                        <a:buSzPct val="90000"/>
                      </a:pPr>
                      <a:r>
                        <a:rPr lang="en-US" sz="1200" dirty="0" smtClean="0">
                          <a:solidFill>
                            <a:srgbClr val="646464"/>
                          </a:solidFill>
                          <a:latin typeface="EYInterstate Light" panose="02000506000000020004" pitchFamily="2" charset="0"/>
                        </a:rPr>
                        <a:t>3.3. Regulations: ERDF technical assistance provides budgets to help stakeholders to implement ERDF-funded </a:t>
                      </a:r>
                      <a:r>
                        <a:rPr lang="en-US" sz="1200" dirty="0" err="1" smtClean="0">
                          <a:solidFill>
                            <a:srgbClr val="646464"/>
                          </a:solidFill>
                          <a:latin typeface="EYInterstate Light" panose="02000506000000020004" pitchFamily="2" charset="0"/>
                        </a:rPr>
                        <a:t>programmes</a:t>
                      </a:r>
                      <a:r>
                        <a:rPr lang="en-US" sz="1200" dirty="0" smtClean="0">
                          <a:solidFill>
                            <a:srgbClr val="646464"/>
                          </a:solidFill>
                          <a:latin typeface="EYInterstate Light" panose="02000506000000020004" pitchFamily="2" charset="0"/>
                        </a:rPr>
                        <a:t> and projects (e.g. budget to pay for preparation, management, evaluation, monitoring, audit and control).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6213751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Overview of EU Support provided by S3Platform</a:t>
            </a:r>
            <a:endParaRPr lang="en-US" sz="2500" dirty="0"/>
          </a:p>
        </p:txBody>
      </p:sp>
      <p:pic>
        <p:nvPicPr>
          <p:cNvPr id="3" name="Picture 2"/>
          <p:cNvPicPr>
            <a:picLocks noChangeAspect="1"/>
          </p:cNvPicPr>
          <p:nvPr/>
        </p:nvPicPr>
        <p:blipFill rotWithShape="1">
          <a:blip r:embed="rId2"/>
          <a:srcRect l="37500" t="25852" r="15167" b="7333"/>
          <a:stretch/>
        </p:blipFill>
        <p:spPr>
          <a:xfrm>
            <a:off x="405442" y="1242043"/>
            <a:ext cx="8293160" cy="4667050"/>
          </a:xfrm>
          <a:prstGeom prst="rect">
            <a:avLst/>
          </a:prstGeom>
        </p:spPr>
      </p:pic>
      <p:sp>
        <p:nvSpPr>
          <p:cNvPr id="4" name="TextBox 3"/>
          <p:cNvSpPr txBox="1"/>
          <p:nvPr/>
        </p:nvSpPr>
        <p:spPr>
          <a:xfrm>
            <a:off x="475672" y="6092984"/>
            <a:ext cx="8232775" cy="141577"/>
          </a:xfrm>
          <a:prstGeom prst="rect">
            <a:avLst/>
          </a:prstGeom>
          <a:noFill/>
        </p:spPr>
        <p:txBody>
          <a:bodyPr wrap="square" lIns="0" tIns="36576" rIns="0" bIns="0" rtlCol="0">
            <a:spAutoFit/>
          </a:bodyPr>
          <a:lstStyle/>
          <a:p>
            <a:pPr>
              <a:lnSpc>
                <a:spcPct val="85000"/>
              </a:lnSpc>
              <a:spcAft>
                <a:spcPts val="600"/>
              </a:spcAft>
              <a:buClr>
                <a:srgbClr val="FFE600"/>
              </a:buClr>
              <a:buSzPct val="70000"/>
            </a:pPr>
            <a:r>
              <a:rPr lang="en-US" sz="800" dirty="0" smtClean="0">
                <a:solidFill>
                  <a:srgbClr val="646464"/>
                </a:solidFill>
                <a:latin typeface="EYInterstate Light" panose="02000506000000020004" pitchFamily="2" charset="0"/>
              </a:rPr>
              <a:t>Source: Direct EU </a:t>
            </a:r>
            <a:r>
              <a:rPr lang="en-US" sz="800" dirty="0">
                <a:solidFill>
                  <a:srgbClr val="646464"/>
                </a:solidFill>
                <a:latin typeface="EYInterstate Light" panose="02000506000000020004" pitchFamily="2" charset="0"/>
              </a:rPr>
              <a:t>support actions: http://</a:t>
            </a:r>
            <a:r>
              <a:rPr lang="en-US" sz="800" dirty="0" smtClean="0">
                <a:solidFill>
                  <a:srgbClr val="646464"/>
                </a:solidFill>
                <a:latin typeface="EYInterstate Light" panose="02000506000000020004" pitchFamily="2" charset="0"/>
              </a:rPr>
              <a:t>s3platform.jrc.ec.europa.eu/eu-support.</a:t>
            </a:r>
          </a:p>
        </p:txBody>
      </p:sp>
    </p:spTree>
    <p:extLst>
      <p:ext uri="{BB962C8B-B14F-4D97-AF65-F5344CB8AC3E}">
        <p14:creationId xmlns:p14="http://schemas.microsoft.com/office/powerpoint/2010/main" val="21104243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8802"/>
            <a:ext cx="8229600" cy="804672"/>
          </a:xfrm>
        </p:spPr>
        <p:txBody>
          <a:bodyPr/>
          <a:lstStyle/>
          <a:p>
            <a:r>
              <a:rPr lang="en-US" sz="2500" dirty="0">
                <a:latin typeface="EYInterstate Light" panose="02000506000000020004" pitchFamily="2" charset="0"/>
              </a:rPr>
              <a:t>Glossary – Overview of EU support</a:t>
            </a:r>
          </a:p>
        </p:txBody>
      </p:sp>
    </p:spTree>
    <p:extLst>
      <p:ext uri="{BB962C8B-B14F-4D97-AF65-F5344CB8AC3E}">
        <p14:creationId xmlns:p14="http://schemas.microsoft.com/office/powerpoint/2010/main" val="998093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Overview of EU Support provided by S3Platform</a:t>
            </a:r>
            <a:br>
              <a:rPr lang="en-GB" sz="2500" dirty="0" smtClean="0">
                <a:latin typeface="EYInterstate Light" panose="02000506000000020004" pitchFamily="2" charset="0"/>
              </a:rPr>
            </a:br>
            <a:r>
              <a:rPr lang="en-GB" sz="2000" dirty="0" smtClean="0">
                <a:latin typeface="EYInterstate Light" panose="02000506000000020004" pitchFamily="2" charset="0"/>
              </a:rPr>
              <a:t>Phase 0 – Preparatory steps for setting up a Thematic Area</a:t>
            </a:r>
            <a:endParaRPr lang="en-US" sz="2000" dirty="0"/>
          </a:p>
        </p:txBody>
      </p:sp>
      <p:sp>
        <p:nvSpPr>
          <p:cNvPr id="4" name="TextBox 3"/>
          <p:cNvSpPr txBox="1"/>
          <p:nvPr/>
        </p:nvSpPr>
        <p:spPr>
          <a:xfrm>
            <a:off x="448573" y="1165512"/>
            <a:ext cx="8232775" cy="3240887"/>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400" b="1" dirty="0">
                <a:solidFill>
                  <a:schemeClr val="bg1"/>
                </a:solidFill>
                <a:latin typeface="EYInterstate Light" panose="02000506000000020004" pitchFamily="2" charset="0"/>
              </a:rPr>
              <a:t>S3 Platform Support Centre:</a:t>
            </a:r>
          </a:p>
          <a:p>
            <a:pPr indent="-171450">
              <a:lnSpc>
                <a:spcPct val="85000"/>
              </a:lnSpc>
              <a:spcAft>
                <a:spcPts val="600"/>
              </a:spcAft>
              <a:buClr>
                <a:schemeClr val="accent2"/>
              </a:buClr>
              <a:buSzPct val="70000"/>
              <a:buFont typeface="Wingdings" panose="05000000000000000000" pitchFamily="2" charset="2"/>
              <a:buChar char="Ø"/>
            </a:pPr>
            <a:r>
              <a:rPr lang="en-US" sz="1200" dirty="0">
                <a:solidFill>
                  <a:schemeClr val="bg1"/>
                </a:solidFill>
                <a:latin typeface="EYInterstate Light" panose="02000506000000020004" pitchFamily="2" charset="0"/>
              </a:rPr>
              <a:t>provide direct assistance to EU regions to initiate interregional partnerships as well as to structure the </a:t>
            </a:r>
            <a:r>
              <a:rPr lang="en-US" sz="1200" dirty="0" smtClean="0">
                <a:solidFill>
                  <a:schemeClr val="bg1"/>
                </a:solidFill>
                <a:latin typeface="EYInterstate Light" panose="02000506000000020004" pitchFamily="2" charset="0"/>
              </a:rPr>
              <a:t>subsequent process</a:t>
            </a:r>
          </a:p>
          <a:p>
            <a:pPr indent="-171450">
              <a:lnSpc>
                <a:spcPct val="85000"/>
              </a:lnSpc>
              <a:spcAft>
                <a:spcPts val="600"/>
              </a:spcAft>
              <a:buClr>
                <a:schemeClr val="accent2"/>
              </a:buClr>
              <a:buSzPct val="70000"/>
              <a:buFont typeface="Wingdings" panose="05000000000000000000" pitchFamily="2" charset="2"/>
              <a:buChar char="Ø"/>
            </a:pPr>
            <a:r>
              <a:rPr lang="en-US" sz="1200" dirty="0">
                <a:solidFill>
                  <a:schemeClr val="bg1"/>
                </a:solidFill>
                <a:latin typeface="EYInterstate Light" panose="02000506000000020004" pitchFamily="2" charset="0"/>
              </a:rPr>
              <a:t>direct analytical and technical support for the pre-selection of the regions, </a:t>
            </a:r>
            <a:r>
              <a:rPr lang="en-US" sz="1200" dirty="0" err="1">
                <a:solidFill>
                  <a:schemeClr val="bg1"/>
                </a:solidFill>
                <a:latin typeface="EYInterstate Light" panose="02000506000000020004" pitchFamily="2" charset="0"/>
              </a:rPr>
              <a:t>organises</a:t>
            </a:r>
            <a:r>
              <a:rPr lang="en-US" sz="1200" dirty="0">
                <a:solidFill>
                  <a:schemeClr val="bg1"/>
                </a:solidFill>
                <a:latin typeface="EYInterstate Light" panose="02000506000000020004" pitchFamily="2" charset="0"/>
              </a:rPr>
              <a:t> Calls for Expressions of Interest, guides through the development of a work phases and provides dedicated consulting support to each partnership throughout its </a:t>
            </a:r>
            <a:r>
              <a:rPr lang="en-US" sz="1200" dirty="0" smtClean="0">
                <a:solidFill>
                  <a:schemeClr val="bg1"/>
                </a:solidFill>
                <a:latin typeface="EYInterstate Light" panose="02000506000000020004" pitchFamily="2" charset="0"/>
              </a:rPr>
              <a:t>operation</a:t>
            </a:r>
          </a:p>
          <a:p>
            <a:pPr indent="-171450">
              <a:lnSpc>
                <a:spcPct val="85000"/>
              </a:lnSpc>
              <a:spcAft>
                <a:spcPts val="600"/>
              </a:spcAft>
              <a:buClr>
                <a:schemeClr val="accent2"/>
              </a:buClr>
              <a:buSzPct val="70000"/>
              <a:buFont typeface="Wingdings" panose="05000000000000000000" pitchFamily="2" charset="2"/>
              <a:buChar char="Ø"/>
            </a:pPr>
            <a:r>
              <a:rPr lang="en-US" sz="1200" dirty="0">
                <a:solidFill>
                  <a:schemeClr val="bg1"/>
                </a:solidFill>
                <a:latin typeface="EYInterstate Light" panose="02000506000000020004" pitchFamily="2" charset="0"/>
              </a:rPr>
              <a:t>promotes exchange of information between regional authorities and regional actors (including clusters, businesses, and academia</a:t>
            </a:r>
            <a:r>
              <a:rPr lang="en-US" sz="1200" dirty="0" smtClean="0">
                <a:solidFill>
                  <a:schemeClr val="bg1"/>
                </a:solidFill>
                <a:latin typeface="EYInterstate Light" panose="02000506000000020004" pitchFamily="2" charset="0"/>
              </a:rPr>
              <a:t>)</a:t>
            </a:r>
            <a:endParaRPr lang="en-US" sz="1200" dirty="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a:t>
            </a:r>
            <a:r>
              <a:rPr lang="en-US" sz="1000" i="1" dirty="0">
                <a:solidFill>
                  <a:schemeClr val="bg1"/>
                </a:solidFill>
                <a:latin typeface="EYInterstate Light" panose="02000506000000020004" pitchFamily="2" charset="0"/>
              </a:rPr>
              <a:t>be found here: http://s3platform.jrc.ec.europa.eu/eu-support</a:t>
            </a:r>
            <a:endParaRPr lang="en-US" sz="1000" i="1" dirty="0" smtClean="0">
              <a:solidFill>
                <a:schemeClr val="bg1"/>
              </a:solidFill>
              <a:latin typeface="EYInterstate Light" panose="02000506000000020004" pitchFamily="2" charset="0"/>
            </a:endParaRPr>
          </a:p>
          <a:p>
            <a:pPr indent="-171450">
              <a:lnSpc>
                <a:spcPct val="85000"/>
              </a:lnSpc>
              <a:spcAft>
                <a:spcPts val="600"/>
              </a:spcAft>
              <a:buClr>
                <a:schemeClr val="accent2"/>
              </a:buClr>
              <a:buSzPct val="70000"/>
              <a:buFont typeface="Wingdings" panose="05000000000000000000" pitchFamily="2" charset="2"/>
              <a:buChar char="Ø"/>
            </a:pPr>
            <a:endParaRPr lang="en-US" sz="1200" dirty="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Services by RIS3 experts:</a:t>
            </a:r>
          </a:p>
          <a:p>
            <a:pPr marL="171450" indent="-171450">
              <a:lnSpc>
                <a:spcPct val="85000"/>
              </a:lnSpc>
              <a:spcAft>
                <a:spcPts val="600"/>
              </a:spcAft>
              <a:buClr>
                <a:schemeClr val="accent2"/>
              </a:buClr>
              <a:buSzPct val="70000"/>
              <a:buFont typeface="Wingdings" panose="05000000000000000000" pitchFamily="2" charset="2"/>
              <a:buChar char="Ø"/>
            </a:pPr>
            <a:r>
              <a:rPr lang="en-US" sz="1200" dirty="0">
                <a:solidFill>
                  <a:schemeClr val="bg1"/>
                </a:solidFill>
                <a:latin typeface="EYInterstate Light" panose="02000506000000020004" pitchFamily="2" charset="0"/>
              </a:rPr>
              <a:t>help the regional partnerships under the S3P-Industry to develop their Thematic Area scoping note, and a first action </a:t>
            </a:r>
            <a:r>
              <a:rPr lang="en-US" sz="1200" dirty="0" smtClean="0">
                <a:solidFill>
                  <a:schemeClr val="bg1"/>
                </a:solidFill>
                <a:latin typeface="EYInterstate Light" panose="02000506000000020004" pitchFamily="2" charset="0"/>
              </a:rPr>
              <a:t>plan</a:t>
            </a:r>
          </a:p>
          <a:p>
            <a:pPr marL="171450" indent="-171450">
              <a:lnSpc>
                <a:spcPct val="85000"/>
              </a:lnSpc>
              <a:spcAft>
                <a:spcPts val="600"/>
              </a:spcAft>
              <a:buClr>
                <a:schemeClr val="accent2"/>
              </a:buClr>
              <a:buSzPct val="70000"/>
              <a:buFont typeface="Wingdings" panose="05000000000000000000" pitchFamily="2" charset="2"/>
              <a:buChar char="Ø"/>
            </a:pPr>
            <a:r>
              <a:rPr lang="en-US" sz="1200" dirty="0">
                <a:solidFill>
                  <a:schemeClr val="bg1"/>
                </a:solidFill>
                <a:latin typeface="EYInterstate Light" panose="02000506000000020004" pitchFamily="2" charset="0"/>
              </a:rPr>
              <a:t>provide free of charge short-term advisory support services limited to 15-30 days once a regional partnership has submitted their Expression of Interest and all requested criteria are </a:t>
            </a:r>
            <a:r>
              <a:rPr lang="en-US" sz="1200" dirty="0" smtClean="0">
                <a:solidFill>
                  <a:schemeClr val="bg1"/>
                </a:solidFill>
                <a:latin typeface="EYInterstate Light" panose="02000506000000020004" pitchFamily="2" charset="0"/>
              </a:rPr>
              <a:t>fulfilled</a:t>
            </a:r>
          </a:p>
          <a:p>
            <a:pPr>
              <a:lnSpc>
                <a:spcPct val="85000"/>
              </a:lnSpc>
              <a:spcAft>
                <a:spcPts val="600"/>
              </a:spcAft>
              <a:buClr>
                <a:schemeClr val="accent2"/>
              </a:buClr>
              <a:buSzPct val="70000"/>
            </a:pPr>
            <a:r>
              <a:rPr lang="en-US" sz="1000" i="1" dirty="0">
                <a:solidFill>
                  <a:schemeClr val="bg1"/>
                </a:solidFill>
                <a:latin typeface="EYInterstate Light" panose="02000506000000020004" pitchFamily="2" charset="0"/>
              </a:rPr>
              <a:t>Further information can be found here: http://</a:t>
            </a:r>
            <a:r>
              <a:rPr lang="en-US" sz="1000" i="1" dirty="0" smtClean="0">
                <a:solidFill>
                  <a:schemeClr val="bg1"/>
                </a:solidFill>
                <a:latin typeface="EYInterstate Light" panose="02000506000000020004" pitchFamily="2" charset="0"/>
              </a:rPr>
              <a:t>s3platform.jrc.ec.europa.eu/eu-support</a:t>
            </a:r>
            <a:endParaRPr lang="en-US" sz="1000" i="1" dirty="0">
              <a:solidFill>
                <a:schemeClr val="bg1"/>
              </a:solidFill>
              <a:latin typeface="EYInterstate Light" panose="02000506000000020004" pitchFamily="2" charset="0"/>
            </a:endParaRPr>
          </a:p>
        </p:txBody>
      </p:sp>
    </p:spTree>
    <p:extLst>
      <p:ext uri="{BB962C8B-B14F-4D97-AF65-F5344CB8AC3E}">
        <p14:creationId xmlns:p14="http://schemas.microsoft.com/office/powerpoint/2010/main" val="38246300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Overview of EU Support provided by S3Platform</a:t>
            </a:r>
            <a:br>
              <a:rPr lang="en-GB" sz="2500" dirty="0" smtClean="0">
                <a:latin typeface="EYInterstate Light" panose="02000506000000020004" pitchFamily="2" charset="0"/>
              </a:rPr>
            </a:br>
            <a:r>
              <a:rPr lang="en-GB" sz="1800" dirty="0" smtClean="0">
                <a:latin typeface="EYInterstate Light" panose="02000506000000020004" pitchFamily="2" charset="0"/>
              </a:rPr>
              <a:t>Phase 1 – Mapping of competences and matching of business opportunities I</a:t>
            </a:r>
            <a:endParaRPr lang="en-US" sz="1800" dirty="0"/>
          </a:p>
        </p:txBody>
      </p:sp>
      <p:sp>
        <p:nvSpPr>
          <p:cNvPr id="4" name="TextBox 3"/>
          <p:cNvSpPr txBox="1"/>
          <p:nvPr/>
        </p:nvSpPr>
        <p:spPr>
          <a:xfrm>
            <a:off x="466436" y="1091623"/>
            <a:ext cx="8232775" cy="5118324"/>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400" b="1" dirty="0" err="1" smtClean="0">
                <a:solidFill>
                  <a:schemeClr val="bg1"/>
                </a:solidFill>
                <a:latin typeface="EYInterstate Light" panose="02000506000000020004" pitchFamily="2" charset="0"/>
              </a:rPr>
              <a:t>ReConfirm</a:t>
            </a:r>
            <a:r>
              <a:rPr lang="en-US" sz="1400" b="1" dirty="0" smtClean="0">
                <a:solidFill>
                  <a:schemeClr val="bg1"/>
                </a:solidFill>
                <a:latin typeface="EYInterstate Light" panose="02000506000000020004" pitchFamily="2" charset="0"/>
              </a:rPr>
              <a:t>:</a:t>
            </a:r>
            <a:endParaRPr lang="en-US" sz="1400" b="1" dirty="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200" dirty="0" err="1">
                <a:solidFill>
                  <a:schemeClr val="bg1"/>
                </a:solidFill>
                <a:latin typeface="EYInterstate Light" panose="02000506000000020004" pitchFamily="2" charset="0"/>
              </a:rPr>
              <a:t>ReConfirm</a:t>
            </a:r>
            <a:r>
              <a:rPr lang="en-US" sz="1200" dirty="0">
                <a:solidFill>
                  <a:schemeClr val="bg1"/>
                </a:solidFill>
                <a:latin typeface="EYInterstate Light" panose="02000506000000020004" pitchFamily="2" charset="0"/>
              </a:rPr>
              <a:t> is designed specifically to assist European regions and industrial stakeholders working together to develop and implement their action plan under a Thematic Area of the S3P-Industry</a:t>
            </a:r>
            <a:r>
              <a:rPr lang="en-US" sz="1200" dirty="0" smtClean="0">
                <a:solidFill>
                  <a:schemeClr val="bg1"/>
                </a:solidFill>
                <a:latin typeface="EYInterstate Light" panose="02000506000000020004" pitchFamily="2" charset="0"/>
              </a:rPr>
              <a:t>. Support actions include: </a:t>
            </a:r>
          </a:p>
          <a:p>
            <a:pPr indent="-171450">
              <a:lnSpc>
                <a:spcPct val="85000"/>
              </a:lnSpc>
              <a:spcAft>
                <a:spcPts val="600"/>
              </a:spcAft>
              <a:buClr>
                <a:schemeClr val="accent2"/>
              </a:buClr>
              <a:buSzPct val="70000"/>
              <a:buFont typeface="Wingdings" panose="05000000000000000000" pitchFamily="2" charset="2"/>
              <a:buChar char="Ø"/>
            </a:pPr>
            <a:r>
              <a:rPr lang="en-US" sz="1200" dirty="0" smtClean="0">
                <a:solidFill>
                  <a:schemeClr val="bg1"/>
                </a:solidFill>
                <a:latin typeface="EYInterstate Light" panose="02000506000000020004" pitchFamily="2" charset="0"/>
              </a:rPr>
              <a:t>Mapping </a:t>
            </a:r>
            <a:r>
              <a:rPr lang="en-US" sz="1200" dirty="0">
                <a:solidFill>
                  <a:schemeClr val="bg1"/>
                </a:solidFill>
                <a:latin typeface="EYInterstate Light" panose="02000506000000020004" pitchFamily="2" charset="0"/>
              </a:rPr>
              <a:t>of common areas of interest in all regions participating in a Thematic Area on which they would be interested to design joint actions and there is potential to develop industrial investment projects;</a:t>
            </a:r>
          </a:p>
          <a:p>
            <a:pPr indent="-171450">
              <a:lnSpc>
                <a:spcPct val="85000"/>
              </a:lnSpc>
              <a:spcAft>
                <a:spcPts val="600"/>
              </a:spcAft>
              <a:buClr>
                <a:schemeClr val="accent2"/>
              </a:buClr>
              <a:buSzPct val="70000"/>
              <a:buFont typeface="Wingdings" panose="05000000000000000000" pitchFamily="2" charset="2"/>
              <a:buChar char="Ø"/>
            </a:pPr>
            <a:r>
              <a:rPr lang="en-US" sz="1200" dirty="0" err="1" smtClean="0">
                <a:solidFill>
                  <a:schemeClr val="bg1"/>
                </a:solidFill>
                <a:latin typeface="EYInterstate Light" panose="02000506000000020004" pitchFamily="2" charset="0"/>
              </a:rPr>
              <a:t>Organisation</a:t>
            </a:r>
            <a:r>
              <a:rPr lang="en-US" sz="1200" dirty="0" smtClean="0">
                <a:solidFill>
                  <a:schemeClr val="bg1"/>
                </a:solidFill>
                <a:latin typeface="EYInterstate Light" panose="02000506000000020004" pitchFamily="2" charset="0"/>
              </a:rPr>
              <a:t> </a:t>
            </a:r>
            <a:r>
              <a:rPr lang="en-US" sz="1200" dirty="0">
                <a:solidFill>
                  <a:schemeClr val="bg1"/>
                </a:solidFill>
                <a:latin typeface="EYInterstate Light" panose="02000506000000020004" pitchFamily="2" charset="0"/>
              </a:rPr>
              <a:t>of matchmaking events between the regions involved in a Thematic Area to facilitate the elaboration of a joint implementation plan;</a:t>
            </a:r>
          </a:p>
          <a:p>
            <a:pPr indent="-171450">
              <a:lnSpc>
                <a:spcPct val="85000"/>
              </a:lnSpc>
              <a:spcAft>
                <a:spcPts val="600"/>
              </a:spcAft>
              <a:buClr>
                <a:schemeClr val="accent2"/>
              </a:buClr>
              <a:buSzPct val="70000"/>
              <a:buFont typeface="Wingdings" panose="05000000000000000000" pitchFamily="2" charset="2"/>
              <a:buChar char="Ø"/>
            </a:pPr>
            <a:r>
              <a:rPr lang="en-US" sz="1200" dirty="0" smtClean="0">
                <a:solidFill>
                  <a:schemeClr val="bg1"/>
                </a:solidFill>
                <a:latin typeface="EYInterstate Light" panose="02000506000000020004" pitchFamily="2" charset="0"/>
              </a:rPr>
              <a:t>Assistance </a:t>
            </a:r>
            <a:r>
              <a:rPr lang="en-US" sz="1200" dirty="0">
                <a:solidFill>
                  <a:schemeClr val="bg1"/>
                </a:solidFill>
                <a:latin typeface="EYInterstate Light" panose="02000506000000020004" pitchFamily="2" charset="0"/>
              </a:rPr>
              <a:t>to regions launching Calls for expression of interest to </a:t>
            </a:r>
            <a:r>
              <a:rPr lang="en-US" sz="1200" dirty="0" err="1">
                <a:solidFill>
                  <a:schemeClr val="bg1"/>
                </a:solidFill>
                <a:latin typeface="EYInterstate Light" panose="02000506000000020004" pitchFamily="2" charset="0"/>
              </a:rPr>
              <a:t>mobilise</a:t>
            </a:r>
            <a:r>
              <a:rPr lang="en-US" sz="1200" dirty="0">
                <a:solidFill>
                  <a:schemeClr val="bg1"/>
                </a:solidFill>
                <a:latin typeface="EYInterstate Light" panose="02000506000000020004" pitchFamily="2" charset="0"/>
              </a:rPr>
              <a:t> industrial stakeholders interested to work together on common or complementary challenges;</a:t>
            </a:r>
          </a:p>
          <a:p>
            <a:pPr indent="-171450">
              <a:lnSpc>
                <a:spcPct val="85000"/>
              </a:lnSpc>
              <a:spcAft>
                <a:spcPts val="600"/>
              </a:spcAft>
              <a:buClr>
                <a:schemeClr val="accent2"/>
              </a:buClr>
              <a:buSzPct val="70000"/>
              <a:buFont typeface="Wingdings" panose="05000000000000000000" pitchFamily="2" charset="2"/>
              <a:buChar char="Ø"/>
            </a:pPr>
            <a:r>
              <a:rPr lang="en-US" sz="1200" dirty="0" smtClean="0">
                <a:solidFill>
                  <a:schemeClr val="bg1"/>
                </a:solidFill>
                <a:latin typeface="EYInterstate Light" panose="02000506000000020004" pitchFamily="2" charset="0"/>
              </a:rPr>
              <a:t>Support </a:t>
            </a:r>
            <a:r>
              <a:rPr lang="en-US" sz="1200" dirty="0">
                <a:solidFill>
                  <a:schemeClr val="bg1"/>
                </a:solidFill>
                <a:latin typeface="EYInterstate Light" panose="02000506000000020004" pitchFamily="2" charset="0"/>
              </a:rPr>
              <a:t>collaboration between industry, clusters and other stakeholders to foster the development of EU value chains and investment projects;</a:t>
            </a:r>
          </a:p>
          <a:p>
            <a:pPr indent="-171450">
              <a:lnSpc>
                <a:spcPct val="85000"/>
              </a:lnSpc>
              <a:spcAft>
                <a:spcPts val="600"/>
              </a:spcAft>
              <a:buClr>
                <a:schemeClr val="accent2"/>
              </a:buClr>
              <a:buSzPct val="70000"/>
              <a:buFont typeface="Wingdings" panose="05000000000000000000" pitchFamily="2" charset="2"/>
              <a:buChar char="Ø"/>
            </a:pPr>
            <a:r>
              <a:rPr lang="en-US" sz="1200" dirty="0" smtClean="0">
                <a:solidFill>
                  <a:schemeClr val="bg1"/>
                </a:solidFill>
                <a:latin typeface="EYInterstate Light" panose="02000506000000020004" pitchFamily="2" charset="0"/>
              </a:rPr>
              <a:t>Targeted </a:t>
            </a:r>
            <a:r>
              <a:rPr lang="en-US" sz="1200" dirty="0">
                <a:solidFill>
                  <a:schemeClr val="bg1"/>
                </a:solidFill>
                <a:latin typeface="EYInterstate Light" panose="02000506000000020004" pitchFamily="2" charset="0"/>
              </a:rPr>
              <a:t>promotion and communication activities, notably in EU lagging behind regions</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a:t>
            </a:r>
            <a:r>
              <a:rPr lang="en-US" sz="1000" i="1" dirty="0">
                <a:solidFill>
                  <a:schemeClr val="bg1"/>
                </a:solidFill>
                <a:latin typeface="EYInterstate Light" panose="02000506000000020004" pitchFamily="2" charset="0"/>
              </a:rPr>
              <a:t>be found here: http://</a:t>
            </a:r>
            <a:r>
              <a:rPr lang="en-US" sz="1000" i="1" dirty="0" smtClean="0">
                <a:solidFill>
                  <a:schemeClr val="bg1"/>
                </a:solidFill>
                <a:latin typeface="EYInterstate Light" panose="02000506000000020004" pitchFamily="2" charset="0"/>
              </a:rPr>
              <a:t>s3platform.jrc.ec.europa.eu/reconfirm</a:t>
            </a:r>
            <a:endParaRPr lang="en-US" sz="1200" dirty="0" smtClean="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KETs Observatory:</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During the course of 2017 and 2018, the KETs Observatory will issue 12 analytical reports on promising KETs based products in which Europe has to position itself to become/stay an innovation leader.</a:t>
            </a:r>
            <a:br>
              <a:rPr lang="en-US" sz="1200" dirty="0">
                <a:solidFill>
                  <a:schemeClr val="bg1"/>
                </a:solidFill>
                <a:latin typeface="EYInterstate Light" panose="02000506000000020004" pitchFamily="2" charset="0"/>
              </a:rPr>
            </a:br>
            <a:r>
              <a:rPr lang="en-US" sz="1200" dirty="0">
                <a:solidFill>
                  <a:schemeClr val="bg1"/>
                </a:solidFill>
                <a:latin typeface="EYInterstate Light" panose="02000506000000020004" pitchFamily="2" charset="0"/>
              </a:rPr>
              <a:t>These analytical reports will be based on value chain analyses and can nurture the S3P-Industry, providing intelligence in innovation areas where regions could team up and invest together</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a:solidFill>
                  <a:schemeClr val="bg1"/>
                </a:solidFill>
                <a:latin typeface="EYInterstate Light" panose="02000506000000020004" pitchFamily="2" charset="0"/>
              </a:rPr>
              <a:t>Further information can be found here: https://ec.europa.eu/growth/tools-databases/kets-tools/kets-deployment</a:t>
            </a:r>
          </a:p>
          <a:p>
            <a:pPr>
              <a:lnSpc>
                <a:spcPct val="85000"/>
              </a:lnSpc>
              <a:spcAft>
                <a:spcPts val="600"/>
              </a:spcAft>
              <a:buClr>
                <a:schemeClr val="accent2"/>
              </a:buClr>
              <a:buSzPct val="70000"/>
            </a:pPr>
            <a:r>
              <a:rPr lang="en-US" sz="1400" b="1" dirty="0">
                <a:solidFill>
                  <a:schemeClr val="bg1"/>
                </a:solidFill>
                <a:latin typeface="EYInterstate Light" panose="02000506000000020004" pitchFamily="2" charset="0"/>
              </a:rPr>
              <a:t>European Observatory for Clusters and Industrial </a:t>
            </a:r>
            <a:r>
              <a:rPr lang="en-US" sz="1400" b="1" dirty="0" smtClean="0">
                <a:solidFill>
                  <a:schemeClr val="bg1"/>
                </a:solidFill>
                <a:latin typeface="EYInterstate Light" panose="02000506000000020004" pitchFamily="2" charset="0"/>
              </a:rPr>
              <a:t>Change:</a:t>
            </a:r>
            <a:endParaRPr lang="en-US" sz="1400" b="1" dirty="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The European Observatory for Clusters and Industrial Change </a:t>
            </a:r>
            <a:r>
              <a:rPr lang="en-US" sz="1200" dirty="0" smtClean="0">
                <a:solidFill>
                  <a:schemeClr val="bg1"/>
                </a:solidFill>
                <a:latin typeface="EYInterstate Light" panose="02000506000000020004" pitchFamily="2" charset="0"/>
              </a:rPr>
              <a:t>will </a:t>
            </a:r>
            <a:r>
              <a:rPr lang="en-US" sz="1200" dirty="0">
                <a:solidFill>
                  <a:schemeClr val="bg1"/>
                </a:solidFill>
                <a:latin typeface="EYInterstate Light" panose="02000506000000020004" pitchFamily="2" charset="0"/>
              </a:rPr>
              <a:t>be a single access point for statistical information, analysis and mapping of clusters, cluster policy and industrial change in Europe, aimed foremost at European, national, regional and local policy-makers as well as cluster managers and representatives of SME intermediaries. In the framework of the S3P-Industry, the Observatory will provide advisory support and analysis to European Strategic Cluster Partnerships for smart </a:t>
            </a:r>
            <a:r>
              <a:rPr lang="en-US" sz="1200" dirty="0" err="1">
                <a:solidFill>
                  <a:schemeClr val="bg1"/>
                </a:solidFill>
                <a:latin typeface="EYInterstate Light" panose="02000506000000020004" pitchFamily="2" charset="0"/>
              </a:rPr>
              <a:t>specialisation</a:t>
            </a:r>
            <a:r>
              <a:rPr lang="en-US" sz="1200" dirty="0">
                <a:solidFill>
                  <a:schemeClr val="bg1"/>
                </a:solidFill>
                <a:latin typeface="EYInterstate Light" panose="02000506000000020004" pitchFamily="2" charset="0"/>
              </a:rPr>
              <a:t> investments</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a:solidFill>
                  <a:schemeClr val="bg1"/>
                </a:solidFill>
                <a:latin typeface="EYInterstate Light" panose="02000506000000020004" pitchFamily="2" charset="0"/>
              </a:rPr>
              <a:t>Further information can be found here: https://ec.europa.eu/easme/en/tender/9880/european-observatory-clusters-and-industrial-change</a:t>
            </a:r>
          </a:p>
        </p:txBody>
      </p:sp>
    </p:spTree>
    <p:extLst>
      <p:ext uri="{BB962C8B-B14F-4D97-AF65-F5344CB8AC3E}">
        <p14:creationId xmlns:p14="http://schemas.microsoft.com/office/powerpoint/2010/main" val="38083761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Overview of EU Support provided by S3Platform</a:t>
            </a:r>
            <a:br>
              <a:rPr lang="en-GB" sz="2500" dirty="0" smtClean="0">
                <a:latin typeface="EYInterstate Light" panose="02000506000000020004" pitchFamily="2" charset="0"/>
              </a:rPr>
            </a:br>
            <a:r>
              <a:rPr lang="en-GB" sz="1800" dirty="0" smtClean="0">
                <a:latin typeface="EYInterstate Light" panose="02000506000000020004" pitchFamily="2" charset="0"/>
              </a:rPr>
              <a:t>Phase 1 – Mapping of competences and matching of business opportunities II</a:t>
            </a:r>
            <a:endParaRPr lang="en-US" sz="1800" dirty="0"/>
          </a:p>
        </p:txBody>
      </p:sp>
      <p:sp>
        <p:nvSpPr>
          <p:cNvPr id="4" name="TextBox 3"/>
          <p:cNvSpPr txBox="1"/>
          <p:nvPr/>
        </p:nvSpPr>
        <p:spPr>
          <a:xfrm>
            <a:off x="457200" y="1165512"/>
            <a:ext cx="8232775" cy="3791807"/>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INTERREG </a:t>
            </a:r>
            <a:r>
              <a:rPr lang="en-US" sz="1400" b="1" dirty="0">
                <a:solidFill>
                  <a:schemeClr val="bg1"/>
                </a:solidFill>
                <a:latin typeface="EYInterstate Light" panose="02000506000000020004" pitchFamily="2" charset="0"/>
              </a:rPr>
              <a:t>Europe:</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INTERREG Europe supports cooperation and learning among policy-makers at national and regional levels to develop joint agendas, prepare and coordinate ERDF projects (under national and regional operational </a:t>
            </a:r>
            <a:r>
              <a:rPr lang="en-US" sz="1200" dirty="0" err="1">
                <a:solidFill>
                  <a:schemeClr val="bg1"/>
                </a:solidFill>
                <a:latin typeface="EYInterstate Light" panose="02000506000000020004" pitchFamily="2" charset="0"/>
              </a:rPr>
              <a:t>programmes</a:t>
            </a:r>
            <a:r>
              <a:rPr lang="en-US" sz="1200" dirty="0">
                <a:solidFill>
                  <a:schemeClr val="bg1"/>
                </a:solidFill>
                <a:latin typeface="EYInterstate Light" panose="02000506000000020004" pitchFamily="2" charset="0"/>
              </a:rPr>
              <a:t>), allows to carry out studies, gather information, </a:t>
            </a:r>
            <a:r>
              <a:rPr lang="en-US" sz="1200" dirty="0" err="1">
                <a:solidFill>
                  <a:schemeClr val="bg1"/>
                </a:solidFill>
                <a:latin typeface="EYInterstate Light" panose="02000506000000020004" pitchFamily="2" charset="0"/>
              </a:rPr>
              <a:t>organise</a:t>
            </a:r>
            <a:r>
              <a:rPr lang="en-US" sz="1200" dirty="0">
                <a:solidFill>
                  <a:schemeClr val="bg1"/>
                </a:solidFill>
                <a:latin typeface="EYInterstate Light" panose="02000506000000020004" pitchFamily="2" charset="0"/>
              </a:rPr>
              <a:t> events, etc. in order to improve the performance of regional development policy instruments and implementation</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a:t>
            </a:r>
            <a:r>
              <a:rPr lang="en-US" sz="1000" i="1" dirty="0">
                <a:solidFill>
                  <a:schemeClr val="bg1"/>
                </a:solidFill>
                <a:latin typeface="EYInterstate Light" panose="02000506000000020004" pitchFamily="2" charset="0"/>
              </a:rPr>
              <a:t>be found here: https://www.interregeurope.eu/projects/apply-for-funding/</a:t>
            </a:r>
          </a:p>
          <a:p>
            <a:pPr>
              <a:lnSpc>
                <a:spcPct val="85000"/>
              </a:lnSpc>
              <a:spcAft>
                <a:spcPts val="600"/>
              </a:spcAft>
              <a:buClr>
                <a:schemeClr val="accent2"/>
              </a:buClr>
              <a:buSzPct val="70000"/>
            </a:pPr>
            <a:r>
              <a:rPr lang="en-US" sz="1400" b="1" dirty="0">
                <a:solidFill>
                  <a:schemeClr val="bg1"/>
                </a:solidFill>
                <a:latin typeface="EYInterstate Light" panose="02000506000000020004" pitchFamily="2" charset="0"/>
              </a:rPr>
              <a:t>Knowledge Exchange Platform:</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The Knowledge Exchange Platform (KEP) is a co-operation between the European Committee of the Regions (</a:t>
            </a:r>
            <a:r>
              <a:rPr lang="en-US" sz="1200" dirty="0" err="1">
                <a:solidFill>
                  <a:schemeClr val="bg1"/>
                </a:solidFill>
                <a:latin typeface="EYInterstate Light" panose="02000506000000020004" pitchFamily="2" charset="0"/>
              </a:rPr>
              <a:t>CoR</a:t>
            </a:r>
            <a:r>
              <a:rPr lang="en-US" sz="1200" dirty="0">
                <a:solidFill>
                  <a:schemeClr val="bg1"/>
                </a:solidFill>
                <a:latin typeface="EYInterstate Light" panose="02000506000000020004" pitchFamily="2" charset="0"/>
              </a:rPr>
              <a:t>) and the European Commission's DG for Research and Innovation (DG RTD). Its main objective is to present new solutions, innovative products and best practices in response to the numerous societal challenges facing local and regional authorities (LRAs) in Europe today</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a:t>
            </a:r>
            <a:r>
              <a:rPr lang="en-US" sz="1000" i="1" dirty="0">
                <a:solidFill>
                  <a:schemeClr val="bg1"/>
                </a:solidFill>
                <a:latin typeface="EYInterstate Light" panose="02000506000000020004" pitchFamily="2" charset="0"/>
              </a:rPr>
              <a:t>information can be found here: http://cor.europa.eu/en/activities/networks/Pages/kep.aspx</a:t>
            </a:r>
          </a:p>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TAIEX </a:t>
            </a:r>
            <a:r>
              <a:rPr lang="en-US" sz="1400" b="1" dirty="0" err="1" smtClean="0">
                <a:solidFill>
                  <a:schemeClr val="bg1"/>
                </a:solidFill>
                <a:latin typeface="EYInterstate Light" panose="02000506000000020004" pitchFamily="2" charset="0"/>
              </a:rPr>
              <a:t>Regio</a:t>
            </a:r>
            <a:r>
              <a:rPr lang="en-US" sz="1400" b="1" dirty="0" smtClean="0">
                <a:solidFill>
                  <a:schemeClr val="bg1"/>
                </a:solidFill>
                <a:latin typeface="EYInterstate Light" panose="02000506000000020004" pitchFamily="2" charset="0"/>
              </a:rPr>
              <a:t> peer-2-peer</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TAIEX </a:t>
            </a:r>
            <a:r>
              <a:rPr lang="en-US" sz="1200" dirty="0" err="1">
                <a:solidFill>
                  <a:schemeClr val="bg1"/>
                </a:solidFill>
                <a:latin typeface="EYInterstate Light" panose="02000506000000020004" pitchFamily="2" charset="0"/>
              </a:rPr>
              <a:t>Regio</a:t>
            </a:r>
            <a:r>
              <a:rPr lang="en-US" sz="1200" dirty="0">
                <a:solidFill>
                  <a:schemeClr val="bg1"/>
                </a:solidFill>
                <a:latin typeface="EYInterstate Light" panose="02000506000000020004" pitchFamily="2" charset="0"/>
              </a:rPr>
              <a:t> peer-2-peer is a tool designed to share expertise between bodies that manage funding under the European Regional Development Fund (ERDF) and the Cohesion Fund. It helps public officials involved in the management of these funds to exchange knowledge, good practice and practical solutions to concrete problems thus improving their administrative capacity and ensuring better results for the EU investments. Only Public institutions involved in the management of the ERDF or Cohesion Fund can request support for expert missions, study visits and single or multi-country workshops</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a:t>
            </a:r>
            <a:r>
              <a:rPr lang="en-US" sz="1000" i="1" dirty="0">
                <a:solidFill>
                  <a:schemeClr val="bg1"/>
                </a:solidFill>
                <a:latin typeface="EYInterstate Light" panose="02000506000000020004" pitchFamily="2" charset="0"/>
              </a:rPr>
              <a:t>be found here: http://ec.europa.eu/regional_policy/en/policy/how/improving-investment/taiex-regio-peer-2-peer/</a:t>
            </a:r>
          </a:p>
        </p:txBody>
      </p:sp>
    </p:spTree>
    <p:extLst>
      <p:ext uri="{BB962C8B-B14F-4D97-AF65-F5344CB8AC3E}">
        <p14:creationId xmlns:p14="http://schemas.microsoft.com/office/powerpoint/2010/main" val="29771896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5112"/>
            <a:ext cx="8232775" cy="860400"/>
          </a:xfrm>
        </p:spPr>
        <p:txBody>
          <a:bodyPr/>
          <a:lstStyle/>
          <a:p>
            <a:r>
              <a:rPr lang="en-GB" sz="2500" dirty="0" smtClean="0">
                <a:latin typeface="EYInterstate Light" panose="02000506000000020004" pitchFamily="2" charset="0"/>
              </a:rPr>
              <a:t>Overview of EU Support provided by S3Platform</a:t>
            </a:r>
            <a:br>
              <a:rPr lang="en-GB" sz="2500" dirty="0" smtClean="0">
                <a:latin typeface="EYInterstate Light" panose="02000506000000020004" pitchFamily="2" charset="0"/>
              </a:rPr>
            </a:br>
            <a:r>
              <a:rPr lang="en-GB" sz="1800" dirty="0" smtClean="0">
                <a:latin typeface="EYInterstate Light" panose="02000506000000020004" pitchFamily="2" charset="0"/>
              </a:rPr>
              <a:t>Phase 2 – Industry cooperation and design of projects I</a:t>
            </a:r>
            <a:endParaRPr lang="en-US" sz="1800" dirty="0"/>
          </a:p>
        </p:txBody>
      </p:sp>
      <p:sp>
        <p:nvSpPr>
          <p:cNvPr id="4" name="TextBox 3"/>
          <p:cNvSpPr txBox="1"/>
          <p:nvPr/>
        </p:nvSpPr>
        <p:spPr>
          <a:xfrm>
            <a:off x="457200" y="1165512"/>
            <a:ext cx="8232775" cy="4681282"/>
          </a:xfrm>
          <a:prstGeom prst="rect">
            <a:avLst/>
          </a:prstGeom>
          <a:noFill/>
        </p:spPr>
        <p:txBody>
          <a:bodyPr wrap="square" lIns="0" tIns="36576" rIns="0" bIns="0" rtlCol="0">
            <a:spAutoFit/>
          </a:bodyPr>
          <a:lstStyle/>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European Cluster Collaboration Platform:</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The European Cluster Collaboration Platform is the European hub facilitating cluster cooperation within and beyond the EU. The Platform provides networking support for over 500 cluster </a:t>
            </a:r>
            <a:r>
              <a:rPr lang="en-US" sz="1200" dirty="0" err="1">
                <a:solidFill>
                  <a:schemeClr val="bg1"/>
                </a:solidFill>
                <a:latin typeface="EYInterstate Light" panose="02000506000000020004" pitchFamily="2" charset="0"/>
              </a:rPr>
              <a:t>organisations</a:t>
            </a:r>
            <a:r>
              <a:rPr lang="en-US" sz="1200" dirty="0">
                <a:solidFill>
                  <a:schemeClr val="bg1"/>
                </a:solidFill>
                <a:latin typeface="EYInterstate Light" panose="02000506000000020004" pitchFamily="2" charset="0"/>
              </a:rPr>
              <a:t> and their members aiming to increase their competitiveness through the stimulation of trans-national and international cooperation. It offers unique services to map and profile themselves, exchange experience and search for potential partners across Europe and increasingly worldwide – either by sectors, emerging industries, technologies or smart </a:t>
            </a:r>
            <a:r>
              <a:rPr lang="en-US" sz="1200" dirty="0" err="1">
                <a:solidFill>
                  <a:schemeClr val="bg1"/>
                </a:solidFill>
                <a:latin typeface="EYInterstate Light" panose="02000506000000020004" pitchFamily="2" charset="0"/>
              </a:rPr>
              <a:t>specialisation</a:t>
            </a:r>
            <a:r>
              <a:rPr lang="en-US" sz="1200" dirty="0">
                <a:solidFill>
                  <a:schemeClr val="bg1"/>
                </a:solidFill>
                <a:latin typeface="EYInterstate Light" panose="02000506000000020004" pitchFamily="2" charset="0"/>
              </a:rPr>
              <a:t> (S3) priority areas.</a:t>
            </a:r>
            <a:br>
              <a:rPr lang="en-US" sz="1200" dirty="0">
                <a:solidFill>
                  <a:schemeClr val="bg1"/>
                </a:solidFill>
                <a:latin typeface="EYInterstate Light" panose="02000506000000020004" pitchFamily="2" charset="0"/>
              </a:rPr>
            </a:br>
            <a:r>
              <a:rPr lang="en-US" sz="1200" dirty="0">
                <a:solidFill>
                  <a:schemeClr val="bg1"/>
                </a:solidFill>
                <a:latin typeface="EYInterstate Light" panose="02000506000000020004" pitchFamily="2" charset="0"/>
              </a:rPr>
              <a:t>The Platform promotes international cooperation through updated information on the cluster landscape in strategic third countries and </a:t>
            </a:r>
            <a:r>
              <a:rPr lang="en-US" sz="1200" dirty="0" err="1">
                <a:solidFill>
                  <a:schemeClr val="bg1"/>
                </a:solidFill>
                <a:latin typeface="EYInterstate Light" panose="02000506000000020004" pitchFamily="2" charset="0"/>
              </a:rPr>
              <a:t>organise</a:t>
            </a:r>
            <a:r>
              <a:rPr lang="en-US" sz="1200" dirty="0">
                <a:solidFill>
                  <a:schemeClr val="bg1"/>
                </a:solidFill>
                <a:latin typeface="EYInterstate Light" panose="02000506000000020004" pitchFamily="2" charset="0"/>
              </a:rPr>
              <a:t> international cluster matchmaking events bringing delegations of European clusters to meet peers from third countries and initiate cooperation for the benefit of their SMEs in the context of major international trade fairs</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a:t>
            </a:r>
            <a:r>
              <a:rPr lang="en-US" sz="1000" i="1" dirty="0">
                <a:solidFill>
                  <a:schemeClr val="bg1"/>
                </a:solidFill>
                <a:latin typeface="EYInterstate Light" panose="02000506000000020004" pitchFamily="2" charset="0"/>
              </a:rPr>
              <a:t>be found here: https://www.clustercollaboration.eu</a:t>
            </a:r>
            <a:r>
              <a:rPr lang="en-US" sz="1000" i="1" dirty="0" smtClean="0">
                <a:solidFill>
                  <a:schemeClr val="bg1"/>
                </a:solidFill>
                <a:latin typeface="EYInterstate Light" panose="02000506000000020004" pitchFamily="2" charset="0"/>
              </a:rPr>
              <a:t>/</a:t>
            </a:r>
            <a:endParaRPr lang="en-US" sz="1200" dirty="0" smtClean="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400" b="1" dirty="0">
                <a:solidFill>
                  <a:schemeClr val="bg1"/>
                </a:solidFill>
                <a:latin typeface="EYInterstate Light" panose="02000506000000020004" pitchFamily="2" charset="0"/>
              </a:rPr>
              <a:t>European Strategic Cluster Partnership:</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This action will pilot the implementation of European Strategic Cluster Partnerships for smart </a:t>
            </a:r>
            <a:r>
              <a:rPr lang="en-US" sz="1200" dirty="0" err="1">
                <a:solidFill>
                  <a:schemeClr val="bg1"/>
                </a:solidFill>
                <a:latin typeface="EYInterstate Light" panose="02000506000000020004" pitchFamily="2" charset="0"/>
              </a:rPr>
              <a:t>specialisation</a:t>
            </a:r>
            <a:r>
              <a:rPr lang="en-US" sz="1200" dirty="0">
                <a:solidFill>
                  <a:schemeClr val="bg1"/>
                </a:solidFill>
                <a:latin typeface="EYInterstate Light" panose="02000506000000020004" pitchFamily="2" charset="0"/>
              </a:rPr>
              <a:t> investments in the context of the S3P-Industry. It aims to boost the collaboration of enterprises, notably SMEs, across regions towards generating joint actions and investment projects in common thematic priority areas linked to industrial </a:t>
            </a:r>
            <a:r>
              <a:rPr lang="en-US" sz="1200" dirty="0" err="1">
                <a:solidFill>
                  <a:schemeClr val="bg1"/>
                </a:solidFill>
                <a:latin typeface="EYInterstate Light" panose="02000506000000020004" pitchFamily="2" charset="0"/>
              </a:rPr>
              <a:t>modernisation</a:t>
            </a:r>
            <a:r>
              <a:rPr lang="en-US" sz="1200" dirty="0">
                <a:solidFill>
                  <a:schemeClr val="bg1"/>
                </a:solidFill>
                <a:latin typeface="EYInterstate Light" panose="02000506000000020004" pitchFamily="2" charset="0"/>
              </a:rPr>
              <a:t> and help to improve their business environment</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a:solidFill>
                  <a:schemeClr val="bg1"/>
                </a:solidFill>
                <a:latin typeface="EYInterstate Light" panose="02000506000000020004" pitchFamily="2" charset="0"/>
              </a:rPr>
              <a:t>Further information can be found here: https://www.clustercollaboration.eu/open-calls/towards-european-strategic-cluster-partnerships-smart-specialisation</a:t>
            </a:r>
            <a:endParaRPr lang="en-US" sz="1200" dirty="0">
              <a:solidFill>
                <a:schemeClr val="bg1"/>
              </a:solidFill>
              <a:latin typeface="EYInterstate Light" panose="02000506000000020004" pitchFamily="2" charset="0"/>
            </a:endParaRPr>
          </a:p>
          <a:p>
            <a:pPr>
              <a:lnSpc>
                <a:spcPct val="85000"/>
              </a:lnSpc>
              <a:spcAft>
                <a:spcPts val="600"/>
              </a:spcAft>
              <a:buClr>
                <a:schemeClr val="accent2"/>
              </a:buClr>
              <a:buSzPct val="70000"/>
            </a:pPr>
            <a:r>
              <a:rPr lang="en-US" sz="1400" b="1" dirty="0" smtClean="0">
                <a:solidFill>
                  <a:schemeClr val="bg1"/>
                </a:solidFill>
                <a:latin typeface="EYInterstate Light" panose="02000506000000020004" pitchFamily="2" charset="0"/>
              </a:rPr>
              <a:t>Horizon 2020 </a:t>
            </a:r>
            <a:r>
              <a:rPr lang="en-US" sz="1400" b="1" dirty="0" err="1" smtClean="0">
                <a:solidFill>
                  <a:schemeClr val="bg1"/>
                </a:solidFill>
                <a:latin typeface="EYInterstate Light" panose="02000506000000020004" pitchFamily="2" charset="0"/>
              </a:rPr>
              <a:t>innov</a:t>
            </a:r>
            <a:r>
              <a:rPr lang="en-US" sz="1400" b="1" dirty="0" smtClean="0">
                <a:solidFill>
                  <a:schemeClr val="bg1"/>
                </a:solidFill>
                <a:latin typeface="EYInterstate Light" panose="02000506000000020004" pitchFamily="2" charset="0"/>
              </a:rPr>
              <a:t>. actions:</a:t>
            </a:r>
          </a:p>
          <a:p>
            <a:pPr>
              <a:lnSpc>
                <a:spcPct val="85000"/>
              </a:lnSpc>
              <a:spcAft>
                <a:spcPts val="600"/>
              </a:spcAft>
              <a:buClr>
                <a:schemeClr val="accent2"/>
              </a:buClr>
              <a:buSzPct val="70000"/>
            </a:pPr>
            <a:r>
              <a:rPr lang="en-US" sz="1200" dirty="0">
                <a:solidFill>
                  <a:schemeClr val="bg1"/>
                </a:solidFill>
                <a:latin typeface="EYInterstate Light" panose="02000506000000020004" pitchFamily="2" charset="0"/>
              </a:rPr>
              <a:t>The main aim is to develop new cross-</a:t>
            </a:r>
            <a:r>
              <a:rPr lang="en-US" sz="1200" dirty="0" err="1">
                <a:solidFill>
                  <a:schemeClr val="bg1"/>
                </a:solidFill>
                <a:latin typeface="EYInterstate Light" panose="02000506000000020004" pitchFamily="2" charset="0"/>
              </a:rPr>
              <a:t>sectoral</a:t>
            </a:r>
            <a:r>
              <a:rPr lang="en-US" sz="1200" dirty="0">
                <a:solidFill>
                  <a:schemeClr val="bg1"/>
                </a:solidFill>
                <a:latin typeface="EYInterstate Light" panose="02000506000000020004" pitchFamily="2" charset="0"/>
              </a:rPr>
              <a:t> industrial value chains across the EU, by building upon the innovation potential of SMEs. The projects will contribute to regional smart </a:t>
            </a:r>
            <a:r>
              <a:rPr lang="en-US" sz="1200" dirty="0" err="1">
                <a:solidFill>
                  <a:schemeClr val="bg1"/>
                </a:solidFill>
                <a:latin typeface="EYInterstate Light" panose="02000506000000020004" pitchFamily="2" charset="0"/>
              </a:rPr>
              <a:t>specialisation</a:t>
            </a:r>
            <a:r>
              <a:rPr lang="en-US" sz="1200" dirty="0">
                <a:solidFill>
                  <a:schemeClr val="bg1"/>
                </a:solidFill>
                <a:latin typeface="EYInterstate Light" panose="02000506000000020004" pitchFamily="2" charset="0"/>
              </a:rPr>
              <a:t> strategies by </a:t>
            </a:r>
            <a:r>
              <a:rPr lang="en-US" sz="1200" dirty="0" err="1">
                <a:solidFill>
                  <a:schemeClr val="bg1"/>
                </a:solidFill>
                <a:latin typeface="EYInterstate Light" panose="02000506000000020004" pitchFamily="2" charset="0"/>
              </a:rPr>
              <a:t>capitalising</a:t>
            </a:r>
            <a:r>
              <a:rPr lang="en-US" sz="1200" dirty="0">
                <a:solidFill>
                  <a:schemeClr val="bg1"/>
                </a:solidFill>
                <a:latin typeface="EYInterstate Light" panose="02000506000000020004" pitchFamily="2" charset="0"/>
              </a:rPr>
              <a:t> upon concentrated and complementary competences for the development of new industrial value chains and emerging industries with a clear EU added-value. The coordination and facilitation is led by cluster </a:t>
            </a:r>
            <a:r>
              <a:rPr lang="en-US" sz="1200" dirty="0" err="1">
                <a:solidFill>
                  <a:schemeClr val="bg1"/>
                </a:solidFill>
                <a:latin typeface="EYInterstate Light" panose="02000506000000020004" pitchFamily="2" charset="0"/>
              </a:rPr>
              <a:t>organisations</a:t>
            </a:r>
            <a:r>
              <a:rPr lang="en-US" sz="1200" dirty="0">
                <a:solidFill>
                  <a:schemeClr val="bg1"/>
                </a:solidFill>
                <a:latin typeface="EYInterstate Light" panose="02000506000000020004" pitchFamily="2" charset="0"/>
              </a:rPr>
              <a:t> and other intermediary </a:t>
            </a:r>
            <a:r>
              <a:rPr lang="en-US" sz="1200" dirty="0" err="1">
                <a:solidFill>
                  <a:schemeClr val="bg1"/>
                </a:solidFill>
                <a:latin typeface="EYInterstate Light" panose="02000506000000020004" pitchFamily="2" charset="0"/>
              </a:rPr>
              <a:t>organisations</a:t>
            </a:r>
            <a:r>
              <a:rPr lang="en-US" sz="1200" dirty="0">
                <a:solidFill>
                  <a:schemeClr val="bg1"/>
                </a:solidFill>
                <a:latin typeface="EYInterstate Light" panose="02000506000000020004" pitchFamily="2" charset="0"/>
              </a:rPr>
              <a:t>, by following a systemic approach that combines different resources, tools and instruments</a:t>
            </a:r>
            <a:r>
              <a:rPr lang="en-US" sz="1200" dirty="0" smtClean="0">
                <a:solidFill>
                  <a:schemeClr val="bg1"/>
                </a:solidFill>
                <a:latin typeface="EYInterstate Light" panose="02000506000000020004" pitchFamily="2" charset="0"/>
              </a:rPr>
              <a:t>.</a:t>
            </a:r>
          </a:p>
          <a:p>
            <a:pPr>
              <a:lnSpc>
                <a:spcPct val="85000"/>
              </a:lnSpc>
              <a:spcAft>
                <a:spcPts val="600"/>
              </a:spcAft>
              <a:buClr>
                <a:schemeClr val="accent2"/>
              </a:buClr>
              <a:buSzPct val="70000"/>
            </a:pPr>
            <a:r>
              <a:rPr lang="en-US" sz="1000" i="1" dirty="0" smtClean="0">
                <a:solidFill>
                  <a:schemeClr val="bg1"/>
                </a:solidFill>
                <a:latin typeface="EYInterstate Light" panose="02000506000000020004" pitchFamily="2" charset="0"/>
              </a:rPr>
              <a:t>Further information can be found here</a:t>
            </a:r>
            <a:r>
              <a:rPr lang="en-US" sz="1000" i="1" dirty="0">
                <a:solidFill>
                  <a:schemeClr val="bg1"/>
                </a:solidFill>
                <a:latin typeface="EYInterstate Light" panose="02000506000000020004" pitchFamily="2" charset="0"/>
              </a:rPr>
              <a:t>: http://ec.europa.eu/research/participants/portal/desktop/en/opportunities/h2020/topics/innosup-01-2016-2017.html</a:t>
            </a:r>
          </a:p>
        </p:txBody>
      </p:sp>
    </p:spTree>
    <p:extLst>
      <p:ext uri="{BB962C8B-B14F-4D97-AF65-F5344CB8AC3E}">
        <p14:creationId xmlns:p14="http://schemas.microsoft.com/office/powerpoint/2010/main" val="2384356280"/>
      </p:ext>
    </p:extLst>
  </p:cSld>
  <p:clrMapOvr>
    <a:masterClrMapping/>
  </p:clrMapOvr>
  <p:timing>
    <p:tnLst>
      <p:par>
        <p:cTn id="1" dur="indefinite" restart="never" nodeType="tmRoot"/>
      </p:par>
    </p:tnLst>
  </p:timing>
</p:sld>
</file>

<file path=ppt/theme/theme1.xml><?xml version="1.0" encoding="utf-8"?>
<a:theme xmlns:a="http://schemas.openxmlformats.org/drawingml/2006/main" name="EY regular presentation 2015 v1">
  <a:themeElements>
    <a:clrScheme name="EY light print">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extLst>
    <a:ext uri="{05A4C25C-085E-4340-85A3-A5531E510DB2}">
      <thm15:themeFamily xmlns:thm15="http://schemas.microsoft.com/office/thememl/2012/main" name="Presentation1" id="{2E374FF4-6326-4D62-AC2C-975F7B58C91C}" vid="{A3B7ACCD-D0E3-492A-B94B-059D57B66856}"/>
    </a:ext>
  </a:extLst>
</a:theme>
</file>

<file path=ppt/theme/theme2.xml><?xml version="1.0" encoding="utf-8"?>
<a:theme xmlns:a="http://schemas.openxmlformats.org/drawingml/2006/main" name="EY light projection">
  <a:themeElements>
    <a:clrScheme name="EY light projection">
      <a:dk1>
        <a:srgbClr val="000000"/>
      </a:dk1>
      <a:lt1>
        <a:srgbClr val="646464"/>
      </a:lt1>
      <a:dk2>
        <a:srgbClr val="FFFFFF"/>
      </a:dk2>
      <a:lt2>
        <a:srgbClr val="646464"/>
      </a:lt2>
      <a:accent1>
        <a:srgbClr val="808080"/>
      </a:accent1>
      <a:accent2>
        <a:srgbClr val="FFD2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extLst>
    <a:ext uri="{05A4C25C-085E-4340-85A3-A5531E510DB2}">
      <thm15:themeFamily xmlns:thm15="http://schemas.microsoft.com/office/thememl/2012/main" name="Presentation1" id="{2E374FF4-6326-4D62-AC2C-975F7B58C91C}" vid="{946B6E99-6599-47D5-8D9C-C4333F60ADC7}"/>
    </a:ext>
  </a:extLst>
</a:theme>
</file>

<file path=ppt/theme/theme3.xml><?xml version="1.0" encoding="utf-8"?>
<a:theme xmlns:a="http://schemas.openxmlformats.org/drawingml/2006/main" name="EY dark print">
  <a:themeElements>
    <a:clrScheme name="EY dark print">
      <a:dk1>
        <a:srgbClr val="FFFFFF"/>
      </a:dk1>
      <a:lt1>
        <a:srgbClr val="FFFFFF"/>
      </a:lt1>
      <a:dk2>
        <a:srgbClr val="333333"/>
      </a:dk2>
      <a:lt2>
        <a:srgbClr val="FFE60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extLst>
    <a:ext uri="{05A4C25C-085E-4340-85A3-A5531E510DB2}">
      <thm15:themeFamily xmlns:thm15="http://schemas.microsoft.com/office/thememl/2012/main" name="Presentation1" id="{2E374FF4-6326-4D62-AC2C-975F7B58C91C}" vid="{DC4ACD37-BD9B-4AAF-B40A-8616208684BC}"/>
    </a:ext>
  </a:extLst>
</a:theme>
</file>

<file path=ppt/theme/theme4.xml><?xml version="1.0" encoding="utf-8"?>
<a:theme xmlns:a="http://schemas.openxmlformats.org/drawingml/2006/main" name="EY dark projection">
  <a:themeElements>
    <a:clrScheme name="EY dark projection">
      <a:dk1>
        <a:srgbClr val="FFFFFF"/>
      </a:dk1>
      <a:lt1>
        <a:srgbClr val="FFFFFF"/>
      </a:lt1>
      <a:dk2>
        <a:srgbClr val="333333"/>
      </a:dk2>
      <a:lt2>
        <a:srgbClr val="FFD200"/>
      </a:lt2>
      <a:accent1>
        <a:srgbClr val="808080"/>
      </a:accent1>
      <a:accent2>
        <a:srgbClr val="FFD2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baseline="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extLst>
    <a:ext uri="{05A4C25C-085E-4340-85A3-A5531E510DB2}">
      <thm15:themeFamily xmlns:thm15="http://schemas.microsoft.com/office/thememl/2012/main" name="Presentation1" id="{2E374FF4-6326-4D62-AC2C-975F7B58C91C}" vid="{D7BD9CC9-6236-4A69-8B78-CC0AA80EACF7}"/>
    </a:ext>
  </a:extLst>
</a:theme>
</file>

<file path=ppt/theme/theme5.xml><?xml version="1.0" encoding="utf-8"?>
<a:theme xmlns:a="http://schemas.openxmlformats.org/drawingml/2006/main" name="1_EY regular presentation 2015 v1">
  <a:themeElements>
    <a:clrScheme name="EY light print">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extLst>
    <a:ext uri="{05A4C25C-085E-4340-85A3-A5531E510DB2}">
      <thm15:themeFamily xmlns:thm15="http://schemas.microsoft.com/office/thememl/2012/main" name="Presentation1" id="{2E374FF4-6326-4D62-AC2C-975F7B58C91C}" vid="{A3B7ACCD-D0E3-492A-B94B-059D57B66856}"/>
    </a:ext>
  </a:extLst>
</a:theme>
</file>

<file path=ppt/theme/theme6.xml><?xml version="1.0" encoding="utf-8"?>
<a:theme xmlns:a="http://schemas.openxmlformats.org/drawingml/2006/main" name="2_EY regular presentation 2015 v1">
  <a:themeElements>
    <a:clrScheme name="EY light print">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extLst>
    <a:ext uri="{05A4C25C-085E-4340-85A3-A5531E510DB2}">
      <thm15:themeFamily xmlns:thm15="http://schemas.microsoft.com/office/thememl/2012/main" name="Presentation1" id="{2E374FF4-6326-4D62-AC2C-975F7B58C91C}" vid="{A3B7ACCD-D0E3-492A-B94B-059D57B66856}"/>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EY Presentation_regular</Template>
  <TotalTime>1731</TotalTime>
  <Words>2298</Words>
  <Application>Microsoft Office PowerPoint</Application>
  <PresentationFormat>On-screen Show (4:3)</PresentationFormat>
  <Paragraphs>126</Paragraphs>
  <Slides>12</Slides>
  <Notes>1</Notes>
  <HiddenSlides>0</HiddenSlides>
  <MMClips>0</MMClips>
  <ScaleCrop>false</ScaleCrop>
  <HeadingPairs>
    <vt:vector size="6" baseType="variant">
      <vt:variant>
        <vt:lpstr>Fonts Used</vt:lpstr>
      </vt:variant>
      <vt:variant>
        <vt:i4>4</vt:i4>
      </vt:variant>
      <vt:variant>
        <vt:lpstr>Theme</vt:lpstr>
      </vt:variant>
      <vt:variant>
        <vt:i4>6</vt:i4>
      </vt:variant>
      <vt:variant>
        <vt:lpstr>Slide Titles</vt:lpstr>
      </vt:variant>
      <vt:variant>
        <vt:i4>12</vt:i4>
      </vt:variant>
    </vt:vector>
  </HeadingPairs>
  <TitlesOfParts>
    <vt:vector size="22" baseType="lpstr">
      <vt:lpstr>Arial</vt:lpstr>
      <vt:lpstr>EYInterstate Light</vt:lpstr>
      <vt:lpstr>Mistral</vt:lpstr>
      <vt:lpstr>Wingdings</vt:lpstr>
      <vt:lpstr>EY regular presentation 2015 v1</vt:lpstr>
      <vt:lpstr>EY light projection</vt:lpstr>
      <vt:lpstr>EY dark print</vt:lpstr>
      <vt:lpstr>EY dark projection</vt:lpstr>
      <vt:lpstr>1_EY regular presentation 2015 v1</vt:lpstr>
      <vt:lpstr>2_EY regular presentation 2015 v1</vt:lpstr>
      <vt:lpstr>From the Vanguard Initiative to the S3-Platform</vt:lpstr>
      <vt:lpstr>From the Vanguard Initiative to the S3-Platform</vt:lpstr>
      <vt:lpstr>How can the S3-Platform address barriers and bottlenecks identified by the Vanguard initiative?</vt:lpstr>
      <vt:lpstr>Overview of EU Support provided by S3Platform</vt:lpstr>
      <vt:lpstr>Glossary – Overview of EU support</vt:lpstr>
      <vt:lpstr>Overview of EU Support provided by S3Platform Phase 0 – Preparatory steps for setting up a Thematic Area</vt:lpstr>
      <vt:lpstr>Overview of EU Support provided by S3Platform Phase 1 – Mapping of competences and matching of business opportunities I</vt:lpstr>
      <vt:lpstr>Overview of EU Support provided by S3Platform Phase 1 – Mapping of competences and matching of business opportunities II</vt:lpstr>
      <vt:lpstr>Overview of EU Support provided by S3Platform Phase 2 – Industry cooperation and design of projects I</vt:lpstr>
      <vt:lpstr>Overview of EU Support provided by S3Platform Phase 2 – Industry cooperation and design of projects II</vt:lpstr>
      <vt:lpstr>Overview of EU Support provided by S3Platform Phase 2 – Industry cooperation and design of projects III</vt:lpstr>
      <vt:lpstr>Overview of EU Support provided by S3Platform Phase 3 – Business Plan and Funding mix</vt:lpstr>
    </vt:vector>
  </TitlesOfParts>
  <Company>Ernst &amp; Young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Vanguard initiative vs. S3Platform</dc:title>
  <dc:creator>Maike Fischer</dc:creator>
  <cp:lastModifiedBy>DEVIC Anne Chloe</cp:lastModifiedBy>
  <cp:revision>52</cp:revision>
  <dcterms:created xsi:type="dcterms:W3CDTF">2017-08-14T10:25:52Z</dcterms:created>
  <dcterms:modified xsi:type="dcterms:W3CDTF">2017-10-18T17:14:59Z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emplate">
    <vt:lpwstr>EYPresentation</vt:lpwstr>
  </property>
  <property fmtid="{D5CDD505-2E9C-101B-9397-08002B2CF9AE}" pid="4" name="VersionTemplate">
    <vt:lpwstr>15JUN16_SZo_v1</vt:lpwstr>
  </property>
</Properties>
</file>