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wmf" ContentType="image/x-w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9" r:id="rId4"/>
    <p:sldId id="260" r:id="rId5"/>
    <p:sldId id="262" r:id="rId6"/>
    <p:sldId id="257" r:id="rId7"/>
    <p:sldId id="263" r:id="rId8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4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90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wmf"/></Relationships>
</file>

<file path=ppt/media/image1.png>
</file>

<file path=ppt/media/image2.png>
</file>

<file path=ppt/media/image3.png>
</file>

<file path=ppt/media/image4.wmf>
</file>

<file path=ppt/media/image5.png>
</file>

<file path=ppt/media/image6.png>
</file>

<file path=ppt/media/image7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cs-CZ" smtClean="0"/>
              <a:t>Kliknutím lze upravit styl předlohy.</a:t>
            </a:r>
            <a:endParaRPr lang="en-GB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179000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GB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144686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GB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716257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GB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690270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7315754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GB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GB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57069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GB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GB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7981886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9154870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22137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GB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1575501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983408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cs-CZ" smtClean="0"/>
              <a:t>Kliknutím lze upravit styl.</a:t>
            </a:r>
            <a:endParaRPr lang="en-GB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GB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C0B03A-62FE-4B0C-BB21-22025E115D8D}" type="datetimeFigureOut">
              <a:rPr lang="en-GB" smtClean="0"/>
              <a:t>14/02/2018</a:t>
            </a:fld>
            <a:endParaRPr lang="en-GB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04FFF7F-7E7B-4FC2-ABD9-F41BA9DC86D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24509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png"/><Relationship Id="rId3" Type="http://schemas.openxmlformats.org/officeDocument/2006/relationships/image" Target="../media/image1.png"/><Relationship Id="rId7" Type="http://schemas.openxmlformats.org/officeDocument/2006/relationships/image" Target="../media/image4.wmf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1.bin"/><Relationship Id="rId5" Type="http://schemas.openxmlformats.org/officeDocument/2006/relationships/image" Target="../media/image5.png"/><Relationship Id="rId4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pn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4234543" y="390753"/>
            <a:ext cx="2960914" cy="697819"/>
          </a:xfrm>
        </p:spPr>
        <p:txBody>
          <a:bodyPr>
            <a:normAutofit fontScale="77500" lnSpcReduction="20000"/>
          </a:bodyPr>
          <a:lstStyle/>
          <a:p>
            <a:r>
              <a:rPr lang="cs-CZ" sz="6000" dirty="0" smtClean="0"/>
              <a:t>EMISE CO</a:t>
            </a:r>
            <a:r>
              <a:rPr lang="cs-CZ" sz="6000" baseline="-25000" dirty="0" smtClean="0"/>
              <a:t>2</a:t>
            </a:r>
            <a:endParaRPr lang="en-GB" sz="6000" baseline="-25000" dirty="0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554936" y="2829720"/>
            <a:ext cx="1885950" cy="771525"/>
          </a:xfrm>
          <a:prstGeom prst="rect">
            <a:avLst/>
          </a:prstGeom>
        </p:spPr>
      </p:pic>
      <p:pic>
        <p:nvPicPr>
          <p:cNvPr id="5" name="Obrázek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18458" y="2812595"/>
            <a:ext cx="771525" cy="819150"/>
          </a:xfrm>
          <a:prstGeom prst="rect">
            <a:avLst/>
          </a:prstGeom>
        </p:spPr>
      </p:pic>
      <p:sp>
        <p:nvSpPr>
          <p:cNvPr id="6" name="Obdélník 5"/>
          <p:cNvSpPr/>
          <p:nvPr/>
        </p:nvSpPr>
        <p:spPr>
          <a:xfrm>
            <a:off x="1527706" y="5454135"/>
            <a:ext cx="8427307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cs-CZ" sz="4400" dirty="0" smtClean="0"/>
              <a:t>ENERGETICKÁ ZÁVISLOST ROPĚ A ZP</a:t>
            </a:r>
            <a:endParaRPr lang="en-GB" sz="4400" baseline="-25000" dirty="0"/>
          </a:p>
        </p:txBody>
      </p:sp>
      <p:sp>
        <p:nvSpPr>
          <p:cNvPr id="7" name="Šipka doprava 6"/>
          <p:cNvSpPr/>
          <p:nvPr/>
        </p:nvSpPr>
        <p:spPr>
          <a:xfrm>
            <a:off x="2079170" y="2928258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Šipka doprava 7"/>
          <p:cNvSpPr/>
          <p:nvPr/>
        </p:nvSpPr>
        <p:spPr>
          <a:xfrm rot="16200000">
            <a:off x="5148941" y="4458528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Šipka doprava 8"/>
          <p:cNvSpPr/>
          <p:nvPr/>
        </p:nvSpPr>
        <p:spPr>
          <a:xfrm rot="5400000">
            <a:off x="5148941" y="1330887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" name="Šipka doprava 9"/>
          <p:cNvSpPr/>
          <p:nvPr/>
        </p:nvSpPr>
        <p:spPr>
          <a:xfrm rot="10800000">
            <a:off x="8094890" y="2928258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1" name="Podnadpis 2"/>
          <p:cNvSpPr txBox="1">
            <a:spLocks/>
          </p:cNvSpPr>
          <p:nvPr/>
        </p:nvSpPr>
        <p:spPr>
          <a:xfrm>
            <a:off x="3646766" y="2525487"/>
            <a:ext cx="3966486" cy="887404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9600" dirty="0" smtClean="0"/>
              <a:t>?</a:t>
            </a:r>
            <a:endParaRPr lang="en-GB" sz="9600" baseline="-25000" dirty="0"/>
          </a:p>
        </p:txBody>
      </p:sp>
    </p:spTree>
    <p:extLst>
      <p:ext uri="{BB962C8B-B14F-4D97-AF65-F5344CB8AC3E}">
        <p14:creationId xmlns:p14="http://schemas.microsoft.com/office/powerpoint/2010/main" val="4157125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4234543" y="390753"/>
            <a:ext cx="2960914" cy="697819"/>
          </a:xfrm>
        </p:spPr>
        <p:txBody>
          <a:bodyPr>
            <a:normAutofit fontScale="77500" lnSpcReduction="20000"/>
          </a:bodyPr>
          <a:lstStyle/>
          <a:p>
            <a:r>
              <a:rPr lang="cs-CZ" sz="6000" dirty="0" smtClean="0"/>
              <a:t>EMISE CO</a:t>
            </a:r>
            <a:r>
              <a:rPr lang="cs-CZ" sz="6000" baseline="-25000" dirty="0" smtClean="0"/>
              <a:t>2</a:t>
            </a:r>
            <a:endParaRPr lang="en-GB" sz="6000" baseline="-25000" dirty="0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554936" y="2829720"/>
            <a:ext cx="1885950" cy="771525"/>
          </a:xfrm>
          <a:prstGeom prst="rect">
            <a:avLst/>
          </a:prstGeom>
        </p:spPr>
      </p:pic>
      <p:pic>
        <p:nvPicPr>
          <p:cNvPr id="5" name="Obrázek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18458" y="2812595"/>
            <a:ext cx="771525" cy="819150"/>
          </a:xfrm>
          <a:prstGeom prst="rect">
            <a:avLst/>
          </a:prstGeom>
        </p:spPr>
      </p:pic>
      <p:sp>
        <p:nvSpPr>
          <p:cNvPr id="6" name="Obdélník 5"/>
          <p:cNvSpPr/>
          <p:nvPr/>
        </p:nvSpPr>
        <p:spPr>
          <a:xfrm>
            <a:off x="1527706" y="5454135"/>
            <a:ext cx="8427307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cs-CZ" sz="4400" dirty="0" smtClean="0"/>
              <a:t>ENERGETICKÁ ZÁVISLOST ROPĚ A ZP</a:t>
            </a:r>
            <a:endParaRPr lang="en-GB" sz="4400" baseline="-25000" dirty="0"/>
          </a:p>
        </p:txBody>
      </p:sp>
      <p:sp>
        <p:nvSpPr>
          <p:cNvPr id="7" name="Šipka doprava 6"/>
          <p:cNvSpPr/>
          <p:nvPr/>
        </p:nvSpPr>
        <p:spPr>
          <a:xfrm>
            <a:off x="2079170" y="2928258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8" name="Šipka doprava 7"/>
          <p:cNvSpPr/>
          <p:nvPr/>
        </p:nvSpPr>
        <p:spPr>
          <a:xfrm rot="16200000">
            <a:off x="5148941" y="4458528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9" name="Šipka doprava 8"/>
          <p:cNvSpPr/>
          <p:nvPr/>
        </p:nvSpPr>
        <p:spPr>
          <a:xfrm rot="5400000">
            <a:off x="5148941" y="1330887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0" name="Šipka doprava 9"/>
          <p:cNvSpPr/>
          <p:nvPr/>
        </p:nvSpPr>
        <p:spPr>
          <a:xfrm rot="10800000">
            <a:off x="8094890" y="2928258"/>
            <a:ext cx="978408" cy="484632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2" name="Obrázek 1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3842657" y="2419273"/>
            <a:ext cx="3886200" cy="174141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88209877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614386" y="4201217"/>
            <a:ext cx="1404257" cy="349476"/>
          </a:xfrm>
        </p:spPr>
        <p:txBody>
          <a:bodyPr>
            <a:normAutofit/>
          </a:bodyPr>
          <a:lstStyle/>
          <a:p>
            <a:r>
              <a:rPr lang="cs-CZ" sz="1800" dirty="0" smtClean="0"/>
              <a:t>Tušimice</a:t>
            </a:r>
            <a:endParaRPr lang="en-GB" sz="1800" baseline="-25000" dirty="0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937486" y="2083990"/>
            <a:ext cx="1885950" cy="771525"/>
          </a:xfrm>
          <a:prstGeom prst="rect">
            <a:avLst/>
          </a:prstGeom>
        </p:spPr>
      </p:pic>
      <p:pic>
        <p:nvPicPr>
          <p:cNvPr id="5" name="Obrázek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480482" y="873623"/>
            <a:ext cx="771525" cy="819150"/>
          </a:xfrm>
          <a:prstGeom prst="rect">
            <a:avLst/>
          </a:prstGeom>
        </p:spPr>
      </p:pic>
      <p:sp>
        <p:nvSpPr>
          <p:cNvPr id="8" name="Šipka doprava 7"/>
          <p:cNvSpPr/>
          <p:nvPr/>
        </p:nvSpPr>
        <p:spPr>
          <a:xfrm rot="16200000">
            <a:off x="7423935" y="4371607"/>
            <a:ext cx="339053" cy="221200"/>
          </a:xfrm>
          <a:prstGeom prst="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11" name="Obrázek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223401" y="4668084"/>
            <a:ext cx="771525" cy="819150"/>
          </a:xfrm>
          <a:prstGeom prst="rect">
            <a:avLst/>
          </a:prstGeom>
        </p:spPr>
      </p:pic>
      <p:pic>
        <p:nvPicPr>
          <p:cNvPr id="12" name="Obrázek 1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25324" y="3341534"/>
            <a:ext cx="771525" cy="819150"/>
          </a:xfrm>
          <a:prstGeom prst="rect">
            <a:avLst/>
          </a:prstGeom>
        </p:spPr>
      </p:pic>
      <p:pic>
        <p:nvPicPr>
          <p:cNvPr id="14" name="Obrázek 1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189030" y="3601245"/>
            <a:ext cx="771525" cy="819150"/>
          </a:xfrm>
          <a:prstGeom prst="rect">
            <a:avLst/>
          </a:prstGeom>
        </p:spPr>
      </p:pic>
      <p:sp>
        <p:nvSpPr>
          <p:cNvPr id="15" name="Podnadpis 2"/>
          <p:cNvSpPr txBox="1">
            <a:spLocks/>
          </p:cNvSpPr>
          <p:nvPr/>
        </p:nvSpPr>
        <p:spPr>
          <a:xfrm>
            <a:off x="6903227" y="3897464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EMISE CO</a:t>
            </a:r>
            <a:r>
              <a:rPr lang="cs-CZ" baseline="-25000" dirty="0" smtClean="0"/>
              <a:t>2</a:t>
            </a:r>
            <a:endParaRPr lang="en-GB" baseline="-25000" dirty="0"/>
          </a:p>
        </p:txBody>
      </p:sp>
      <p:sp>
        <p:nvSpPr>
          <p:cNvPr id="16" name="Podnadpis 2"/>
          <p:cNvSpPr txBox="1">
            <a:spLocks/>
          </p:cNvSpPr>
          <p:nvPr/>
        </p:nvSpPr>
        <p:spPr>
          <a:xfrm>
            <a:off x="1164117" y="1737836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err="1" smtClean="0"/>
              <a:t>Prunéřov</a:t>
            </a:r>
            <a:endParaRPr lang="en-GB" sz="1800" baseline="-25000" dirty="0"/>
          </a:p>
        </p:txBody>
      </p:sp>
      <p:sp>
        <p:nvSpPr>
          <p:cNvPr id="17" name="Podnadpis 2"/>
          <p:cNvSpPr txBox="1">
            <a:spLocks/>
          </p:cNvSpPr>
          <p:nvPr/>
        </p:nvSpPr>
        <p:spPr>
          <a:xfrm>
            <a:off x="7001934" y="5519934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err="1" smtClean="0"/>
              <a:t>Počerady</a:t>
            </a:r>
            <a:endParaRPr lang="en-GB" sz="1800" baseline="-25000" dirty="0"/>
          </a:p>
        </p:txBody>
      </p:sp>
      <p:sp>
        <p:nvSpPr>
          <p:cNvPr id="18" name="Podnadpis 2"/>
          <p:cNvSpPr txBox="1">
            <a:spLocks/>
          </p:cNvSpPr>
          <p:nvPr/>
        </p:nvSpPr>
        <p:spPr>
          <a:xfrm>
            <a:off x="9872663" y="4493346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smtClean="0"/>
              <a:t>Ledvice</a:t>
            </a:r>
            <a:endParaRPr lang="en-GB" sz="1800" baseline="-25000" dirty="0"/>
          </a:p>
        </p:txBody>
      </p:sp>
      <p:sp>
        <p:nvSpPr>
          <p:cNvPr id="19" name="Šipka doprava 18"/>
          <p:cNvSpPr/>
          <p:nvPr/>
        </p:nvSpPr>
        <p:spPr>
          <a:xfrm rot="16200000">
            <a:off x="10393371" y="3282452"/>
            <a:ext cx="339053" cy="221200"/>
          </a:xfrm>
          <a:prstGeom prst="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0" name="Podnadpis 2"/>
          <p:cNvSpPr txBox="1">
            <a:spLocks/>
          </p:cNvSpPr>
          <p:nvPr/>
        </p:nvSpPr>
        <p:spPr>
          <a:xfrm>
            <a:off x="9872663" y="2808309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EMISE CO</a:t>
            </a:r>
            <a:r>
              <a:rPr lang="cs-CZ" baseline="-25000" dirty="0" smtClean="0"/>
              <a:t>2</a:t>
            </a:r>
            <a:endParaRPr lang="en-GB" baseline="-25000" dirty="0"/>
          </a:p>
        </p:txBody>
      </p:sp>
      <p:sp>
        <p:nvSpPr>
          <p:cNvPr id="21" name="Šipka doprava 20"/>
          <p:cNvSpPr/>
          <p:nvPr/>
        </p:nvSpPr>
        <p:spPr>
          <a:xfrm rot="16200000">
            <a:off x="1249817" y="3004999"/>
            <a:ext cx="339053" cy="221200"/>
          </a:xfrm>
          <a:prstGeom prst="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2" name="Podnadpis 2"/>
          <p:cNvSpPr txBox="1">
            <a:spLocks/>
          </p:cNvSpPr>
          <p:nvPr/>
        </p:nvSpPr>
        <p:spPr>
          <a:xfrm>
            <a:off x="729109" y="2530856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EMISE CO</a:t>
            </a:r>
            <a:r>
              <a:rPr lang="cs-CZ" baseline="-25000" dirty="0" smtClean="0"/>
              <a:t>2</a:t>
            </a:r>
            <a:endParaRPr lang="en-GB" baseline="-25000" dirty="0"/>
          </a:p>
        </p:txBody>
      </p:sp>
      <p:sp>
        <p:nvSpPr>
          <p:cNvPr id="23" name="Šipka doprava 22"/>
          <p:cNvSpPr/>
          <p:nvPr/>
        </p:nvSpPr>
        <p:spPr>
          <a:xfrm rot="16200000">
            <a:off x="1684825" y="593496"/>
            <a:ext cx="339053" cy="221200"/>
          </a:xfrm>
          <a:prstGeom prst="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4" name="Podnadpis 2"/>
          <p:cNvSpPr txBox="1">
            <a:spLocks/>
          </p:cNvSpPr>
          <p:nvPr/>
        </p:nvSpPr>
        <p:spPr>
          <a:xfrm>
            <a:off x="1164117" y="119353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EMISE CO</a:t>
            </a:r>
            <a:r>
              <a:rPr lang="cs-CZ" baseline="-25000" dirty="0" smtClean="0"/>
              <a:t>2</a:t>
            </a:r>
            <a:endParaRPr lang="en-GB" baseline="-25000" dirty="0"/>
          </a:p>
        </p:txBody>
      </p:sp>
      <p:sp>
        <p:nvSpPr>
          <p:cNvPr id="25" name="Šipka doprava 24"/>
          <p:cNvSpPr/>
          <p:nvPr/>
        </p:nvSpPr>
        <p:spPr>
          <a:xfrm rot="16200000">
            <a:off x="5695790" y="1849924"/>
            <a:ext cx="339053" cy="221200"/>
          </a:xfrm>
          <a:prstGeom prst="rightArrow">
            <a:avLst/>
          </a:prstGeom>
          <a:solidFill>
            <a:schemeClr val="tx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6" name="Podnadpis 2"/>
          <p:cNvSpPr txBox="1">
            <a:spLocks/>
          </p:cNvSpPr>
          <p:nvPr/>
        </p:nvSpPr>
        <p:spPr>
          <a:xfrm>
            <a:off x="10030111" y="489234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2015</a:t>
            </a:r>
            <a:endParaRPr lang="en-GB" baseline="-25000" dirty="0"/>
          </a:p>
        </p:txBody>
      </p:sp>
      <p:sp>
        <p:nvSpPr>
          <p:cNvPr id="27" name="Podnadpis 2"/>
          <p:cNvSpPr txBox="1">
            <a:spLocks/>
          </p:cNvSpPr>
          <p:nvPr/>
        </p:nvSpPr>
        <p:spPr>
          <a:xfrm>
            <a:off x="5178332" y="2784524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smtClean="0"/>
              <a:t>Litvínov</a:t>
            </a:r>
            <a:endParaRPr lang="en-GB" sz="1800" baseline="-25000" dirty="0"/>
          </a:p>
        </p:txBody>
      </p:sp>
      <p:sp>
        <p:nvSpPr>
          <p:cNvPr id="28" name="Šipka doprava 27"/>
          <p:cNvSpPr/>
          <p:nvPr/>
        </p:nvSpPr>
        <p:spPr>
          <a:xfrm rot="16200000">
            <a:off x="5684564" y="3348871"/>
            <a:ext cx="339053" cy="221200"/>
          </a:xfrm>
          <a:prstGeom prst="rightArrow">
            <a:avLst/>
          </a:prstGeom>
          <a:solidFill>
            <a:schemeClr val="accent2">
              <a:lumMod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29" name="Podnadpis 2"/>
          <p:cNvSpPr txBox="1">
            <a:spLocks/>
          </p:cNvSpPr>
          <p:nvPr/>
        </p:nvSpPr>
        <p:spPr>
          <a:xfrm>
            <a:off x="5053255" y="3766354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ROPA</a:t>
            </a:r>
            <a:endParaRPr lang="en-GB" baseline="-25000" dirty="0"/>
          </a:p>
        </p:txBody>
      </p:sp>
      <p:sp>
        <p:nvSpPr>
          <p:cNvPr id="30" name="Podnadpis 2"/>
          <p:cNvSpPr txBox="1">
            <a:spLocks/>
          </p:cNvSpPr>
          <p:nvPr/>
        </p:nvSpPr>
        <p:spPr>
          <a:xfrm>
            <a:off x="5175081" y="1441093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EMISE CO</a:t>
            </a:r>
            <a:r>
              <a:rPr lang="cs-CZ" baseline="-25000" dirty="0" smtClean="0"/>
              <a:t>2</a:t>
            </a:r>
            <a:endParaRPr lang="en-GB" baseline="-25000" dirty="0"/>
          </a:p>
        </p:txBody>
      </p:sp>
    </p:spTree>
    <p:extLst>
      <p:ext uri="{BB962C8B-B14F-4D97-AF65-F5344CB8AC3E}">
        <p14:creationId xmlns:p14="http://schemas.microsoft.com/office/powerpoint/2010/main" val="33705642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614386" y="4201217"/>
            <a:ext cx="1404257" cy="349476"/>
          </a:xfrm>
        </p:spPr>
        <p:txBody>
          <a:bodyPr>
            <a:normAutofit/>
          </a:bodyPr>
          <a:lstStyle/>
          <a:p>
            <a:r>
              <a:rPr lang="cs-CZ" sz="1800" dirty="0" smtClean="0"/>
              <a:t>Tušimice</a:t>
            </a:r>
            <a:endParaRPr lang="en-GB" sz="1800" baseline="-25000" dirty="0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741150" y="2083107"/>
            <a:ext cx="1885950" cy="771525"/>
          </a:xfrm>
          <a:prstGeom prst="rect">
            <a:avLst/>
          </a:prstGeom>
        </p:spPr>
      </p:pic>
      <p:pic>
        <p:nvPicPr>
          <p:cNvPr id="5" name="Obrázek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480482" y="873623"/>
            <a:ext cx="771525" cy="819150"/>
          </a:xfrm>
          <a:prstGeom prst="rect">
            <a:avLst/>
          </a:prstGeom>
        </p:spPr>
      </p:pic>
      <p:pic>
        <p:nvPicPr>
          <p:cNvPr id="11" name="Obrázek 1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223401" y="4668084"/>
            <a:ext cx="771525" cy="819150"/>
          </a:xfrm>
          <a:prstGeom prst="rect">
            <a:avLst/>
          </a:prstGeom>
        </p:spPr>
      </p:pic>
      <p:pic>
        <p:nvPicPr>
          <p:cNvPr id="12" name="Obrázek 1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25324" y="3341534"/>
            <a:ext cx="771525" cy="819150"/>
          </a:xfrm>
          <a:prstGeom prst="rect">
            <a:avLst/>
          </a:prstGeom>
        </p:spPr>
      </p:pic>
      <p:pic>
        <p:nvPicPr>
          <p:cNvPr id="14" name="Obrázek 1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189030" y="3601245"/>
            <a:ext cx="771525" cy="819150"/>
          </a:xfrm>
          <a:prstGeom prst="rect">
            <a:avLst/>
          </a:prstGeom>
        </p:spPr>
      </p:pic>
      <p:sp>
        <p:nvSpPr>
          <p:cNvPr id="16" name="Podnadpis 2"/>
          <p:cNvSpPr txBox="1">
            <a:spLocks/>
          </p:cNvSpPr>
          <p:nvPr/>
        </p:nvSpPr>
        <p:spPr>
          <a:xfrm>
            <a:off x="1164117" y="1737836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err="1" smtClean="0"/>
              <a:t>Prunéřov</a:t>
            </a:r>
            <a:endParaRPr lang="en-GB" sz="1800" baseline="-25000" dirty="0"/>
          </a:p>
        </p:txBody>
      </p:sp>
      <p:sp>
        <p:nvSpPr>
          <p:cNvPr id="17" name="Podnadpis 2"/>
          <p:cNvSpPr txBox="1">
            <a:spLocks/>
          </p:cNvSpPr>
          <p:nvPr/>
        </p:nvSpPr>
        <p:spPr>
          <a:xfrm>
            <a:off x="7001934" y="5519934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err="1" smtClean="0"/>
              <a:t>Počerady</a:t>
            </a:r>
            <a:endParaRPr lang="en-GB" sz="1800" baseline="-25000" dirty="0"/>
          </a:p>
        </p:txBody>
      </p:sp>
      <p:sp>
        <p:nvSpPr>
          <p:cNvPr id="18" name="Podnadpis 2"/>
          <p:cNvSpPr txBox="1">
            <a:spLocks/>
          </p:cNvSpPr>
          <p:nvPr/>
        </p:nvSpPr>
        <p:spPr>
          <a:xfrm>
            <a:off x="9872663" y="4493346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smtClean="0"/>
              <a:t>Ledvice</a:t>
            </a:r>
            <a:endParaRPr lang="en-GB" sz="1800" baseline="-25000" dirty="0"/>
          </a:p>
        </p:txBody>
      </p:sp>
      <p:sp>
        <p:nvSpPr>
          <p:cNvPr id="22" name="Podnadpis 2"/>
          <p:cNvSpPr txBox="1">
            <a:spLocks/>
          </p:cNvSpPr>
          <p:nvPr/>
        </p:nvSpPr>
        <p:spPr>
          <a:xfrm>
            <a:off x="2376483" y="3448470"/>
            <a:ext cx="1082716" cy="302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rgbClr val="FF0000"/>
                </a:solidFill>
              </a:rPr>
              <a:t>EMISE CO</a:t>
            </a:r>
            <a:r>
              <a:rPr lang="cs-CZ" sz="1400" baseline="-25000" dirty="0" smtClean="0">
                <a:solidFill>
                  <a:srgbClr val="FF0000"/>
                </a:solidFill>
              </a:rPr>
              <a:t>2</a:t>
            </a:r>
            <a:endParaRPr lang="en-GB" sz="1400" baseline="-25000" dirty="0">
              <a:solidFill>
                <a:srgbClr val="FF0000"/>
              </a:solidFill>
            </a:endParaRPr>
          </a:p>
        </p:txBody>
      </p:sp>
      <p:cxnSp>
        <p:nvCxnSpPr>
          <p:cNvPr id="9" name="Pravoúhlá spojnice 8"/>
          <p:cNvCxnSpPr>
            <a:endCxn id="4" idx="0"/>
          </p:cNvCxnSpPr>
          <p:nvPr/>
        </p:nvCxnSpPr>
        <p:spPr>
          <a:xfrm>
            <a:off x="3042836" y="1277699"/>
            <a:ext cx="3641289" cy="805408"/>
          </a:xfrm>
          <a:prstGeom prst="bentConnector2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Pravoúhlá spojnice 26"/>
          <p:cNvCxnSpPr>
            <a:stCxn id="12" idx="3"/>
          </p:cNvCxnSpPr>
          <p:nvPr/>
        </p:nvCxnSpPr>
        <p:spPr>
          <a:xfrm flipV="1">
            <a:off x="1796849" y="2404993"/>
            <a:ext cx="3114466" cy="1346116"/>
          </a:xfrm>
          <a:prstGeom prst="bentConnector3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Podnadpis 2"/>
          <p:cNvSpPr txBox="1">
            <a:spLocks/>
          </p:cNvSpPr>
          <p:nvPr/>
        </p:nvSpPr>
        <p:spPr>
          <a:xfrm>
            <a:off x="6648307" y="3431654"/>
            <a:ext cx="1082716" cy="302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rgbClr val="FF0000"/>
                </a:solidFill>
              </a:rPr>
              <a:t>EMISE CO</a:t>
            </a:r>
            <a:r>
              <a:rPr lang="cs-CZ" sz="1400" baseline="-25000" dirty="0" smtClean="0">
                <a:solidFill>
                  <a:srgbClr val="FF0000"/>
                </a:solidFill>
              </a:rPr>
              <a:t>2</a:t>
            </a:r>
            <a:endParaRPr lang="en-GB" sz="1400" baseline="-25000" dirty="0">
              <a:solidFill>
                <a:srgbClr val="FF0000"/>
              </a:solidFill>
            </a:endParaRPr>
          </a:p>
        </p:txBody>
      </p:sp>
      <p:cxnSp>
        <p:nvCxnSpPr>
          <p:cNvPr id="30" name="Pravoúhlá spojnice 29"/>
          <p:cNvCxnSpPr>
            <a:stCxn id="11" idx="0"/>
            <a:endCxn id="69" idx="2"/>
          </p:cNvCxnSpPr>
          <p:nvPr/>
        </p:nvCxnSpPr>
        <p:spPr>
          <a:xfrm rot="16200000" flipV="1">
            <a:off x="5977771" y="3036690"/>
            <a:ext cx="1534084" cy="1728703"/>
          </a:xfrm>
          <a:prstGeom prst="bentConnector3">
            <a:avLst>
              <a:gd name="adj1" fmla="val 50000"/>
            </a:avLst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Pravoúhlá spojnice 34"/>
          <p:cNvCxnSpPr>
            <a:stCxn id="14" idx="0"/>
          </p:cNvCxnSpPr>
          <p:nvPr/>
        </p:nvCxnSpPr>
        <p:spPr>
          <a:xfrm rot="16200000" flipV="1">
            <a:off x="8526233" y="1552685"/>
            <a:ext cx="1131493" cy="2965628"/>
          </a:xfrm>
          <a:prstGeom prst="bentConnector2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9" name="Podnadpis 2"/>
          <p:cNvSpPr txBox="1">
            <a:spLocks/>
          </p:cNvSpPr>
          <p:nvPr/>
        </p:nvSpPr>
        <p:spPr>
          <a:xfrm>
            <a:off x="4937486" y="962201"/>
            <a:ext cx="1082716" cy="302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rgbClr val="FF0000"/>
                </a:solidFill>
              </a:rPr>
              <a:t>EMISE CO</a:t>
            </a:r>
            <a:r>
              <a:rPr lang="cs-CZ" sz="1400" baseline="-25000" dirty="0" smtClean="0">
                <a:solidFill>
                  <a:srgbClr val="FF0000"/>
                </a:solidFill>
              </a:rPr>
              <a:t>2</a:t>
            </a:r>
            <a:endParaRPr lang="en-GB" sz="1400" baseline="-25000" dirty="0">
              <a:solidFill>
                <a:srgbClr val="FF0000"/>
              </a:solidFill>
            </a:endParaRPr>
          </a:p>
        </p:txBody>
      </p:sp>
      <p:sp>
        <p:nvSpPr>
          <p:cNvPr id="40" name="Podnadpis 2"/>
          <p:cNvSpPr txBox="1">
            <a:spLocks/>
          </p:cNvSpPr>
          <p:nvPr/>
        </p:nvSpPr>
        <p:spPr>
          <a:xfrm>
            <a:off x="9647672" y="2130637"/>
            <a:ext cx="1082716" cy="302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rgbClr val="FF0000"/>
                </a:solidFill>
              </a:rPr>
              <a:t>EMISE CO</a:t>
            </a:r>
            <a:r>
              <a:rPr lang="cs-CZ" sz="1400" baseline="-25000" dirty="0" smtClean="0">
                <a:solidFill>
                  <a:srgbClr val="FF0000"/>
                </a:solidFill>
              </a:rPr>
              <a:t>2</a:t>
            </a:r>
            <a:endParaRPr lang="en-GB" sz="1400" baseline="-25000" dirty="0">
              <a:solidFill>
                <a:srgbClr val="FF0000"/>
              </a:solidFill>
            </a:endParaRPr>
          </a:p>
        </p:txBody>
      </p:sp>
      <p:pic>
        <p:nvPicPr>
          <p:cNvPr id="51" name="Obrázek 5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24043" y="5487234"/>
            <a:ext cx="771525" cy="819150"/>
          </a:xfrm>
          <a:prstGeom prst="rect">
            <a:avLst/>
          </a:prstGeom>
        </p:spPr>
      </p:pic>
      <p:cxnSp>
        <p:nvCxnSpPr>
          <p:cNvPr id="52" name="Přímá spojnice se šipkou 51"/>
          <p:cNvCxnSpPr/>
          <p:nvPr/>
        </p:nvCxnSpPr>
        <p:spPr>
          <a:xfrm flipV="1">
            <a:off x="1304936" y="2748522"/>
            <a:ext cx="3759024" cy="2993668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Podnadpis 2"/>
          <p:cNvSpPr txBox="1">
            <a:spLocks/>
          </p:cNvSpPr>
          <p:nvPr/>
        </p:nvSpPr>
        <p:spPr>
          <a:xfrm rot="19279092">
            <a:off x="1288464" y="4864487"/>
            <a:ext cx="1478787" cy="395622"/>
          </a:xfrm>
          <a:prstGeom prst="rect">
            <a:avLst/>
          </a:prstGeom>
        </p:spPr>
        <p:txBody>
          <a:bodyPr vert="horz" lIns="91440" tIns="45720" rIns="91440" bIns="45720" rtlCol="0">
            <a:normAutofit fontScale="85000" lnSpcReduction="10000"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2000" dirty="0" smtClean="0">
                <a:solidFill>
                  <a:schemeClr val="accent2"/>
                </a:solidFill>
              </a:rPr>
              <a:t>Energie z jádra</a:t>
            </a:r>
            <a:endParaRPr lang="en-GB" sz="2000" baseline="-25000" dirty="0">
              <a:solidFill>
                <a:schemeClr val="accent2"/>
              </a:solidFill>
            </a:endParaRPr>
          </a:p>
        </p:txBody>
      </p:sp>
      <p:sp>
        <p:nvSpPr>
          <p:cNvPr id="64" name="Podnadpis 2"/>
          <p:cNvSpPr txBox="1">
            <a:spLocks/>
          </p:cNvSpPr>
          <p:nvPr/>
        </p:nvSpPr>
        <p:spPr>
          <a:xfrm>
            <a:off x="207676" y="6306384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smtClean="0"/>
              <a:t>Temelín</a:t>
            </a:r>
            <a:endParaRPr lang="en-GB" sz="1800" baseline="-25000" dirty="0"/>
          </a:p>
        </p:txBody>
      </p:sp>
      <p:sp>
        <p:nvSpPr>
          <p:cNvPr id="69" name="Podnadpis 2"/>
          <p:cNvSpPr txBox="1">
            <a:spLocks/>
          </p:cNvSpPr>
          <p:nvPr/>
        </p:nvSpPr>
        <p:spPr>
          <a:xfrm>
            <a:off x="5178332" y="2784524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smtClean="0"/>
              <a:t>Litvínov</a:t>
            </a:r>
            <a:endParaRPr lang="en-GB" sz="1800" baseline="-25000" dirty="0"/>
          </a:p>
        </p:txBody>
      </p:sp>
      <p:sp>
        <p:nvSpPr>
          <p:cNvPr id="71" name="Ovál 70"/>
          <p:cNvSpPr/>
          <p:nvPr/>
        </p:nvSpPr>
        <p:spPr>
          <a:xfrm>
            <a:off x="3994618" y="3804074"/>
            <a:ext cx="1378405" cy="11056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72" name="Podnadpis 2"/>
          <p:cNvSpPr txBox="1">
            <a:spLocks/>
          </p:cNvSpPr>
          <p:nvPr/>
        </p:nvSpPr>
        <p:spPr>
          <a:xfrm>
            <a:off x="4175839" y="4224635"/>
            <a:ext cx="1082716" cy="302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chemeClr val="accent1">
                    <a:lumMod val="75000"/>
                  </a:schemeClr>
                </a:solidFill>
              </a:rPr>
              <a:t>OHŘE</a:t>
            </a:r>
            <a:endParaRPr lang="en-GB" sz="1400" baseline="-250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73" name="Podnadpis 2"/>
          <p:cNvSpPr txBox="1">
            <a:spLocks/>
          </p:cNvSpPr>
          <p:nvPr/>
        </p:nvSpPr>
        <p:spPr>
          <a:xfrm rot="18364606">
            <a:off x="4558401" y="3311158"/>
            <a:ext cx="936442" cy="3352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chemeClr val="accent1">
                    <a:lumMod val="75000"/>
                  </a:schemeClr>
                </a:solidFill>
              </a:rPr>
              <a:t>H</a:t>
            </a:r>
            <a:r>
              <a:rPr lang="cs-CZ" sz="1400" baseline="-25000" dirty="0" smtClean="0">
                <a:solidFill>
                  <a:schemeClr val="accent1">
                    <a:lumMod val="75000"/>
                  </a:schemeClr>
                </a:solidFill>
              </a:rPr>
              <a:t>2</a:t>
            </a:r>
            <a:r>
              <a:rPr lang="cs-CZ" sz="1400" dirty="0" smtClean="0">
                <a:solidFill>
                  <a:schemeClr val="accent1">
                    <a:lumMod val="75000"/>
                  </a:schemeClr>
                </a:solidFill>
              </a:rPr>
              <a:t>O</a:t>
            </a:r>
            <a:endParaRPr lang="en-GB" sz="1400" baseline="-25000" dirty="0">
              <a:solidFill>
                <a:schemeClr val="accent1">
                  <a:lumMod val="75000"/>
                </a:schemeClr>
              </a:solidFill>
            </a:endParaRPr>
          </a:p>
        </p:txBody>
      </p:sp>
      <p:cxnSp>
        <p:nvCxnSpPr>
          <p:cNvPr id="74" name="Přímá spojnice se šipkou 73"/>
          <p:cNvCxnSpPr/>
          <p:nvPr/>
        </p:nvCxnSpPr>
        <p:spPr>
          <a:xfrm flipV="1">
            <a:off x="4666286" y="2815418"/>
            <a:ext cx="578506" cy="9141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8" name="Podnadpis 2"/>
          <p:cNvSpPr txBox="1">
            <a:spLocks/>
          </p:cNvSpPr>
          <p:nvPr/>
        </p:nvSpPr>
        <p:spPr>
          <a:xfrm>
            <a:off x="10030111" y="489234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2030</a:t>
            </a:r>
            <a:endParaRPr lang="en-GB" baseline="-25000" dirty="0"/>
          </a:p>
        </p:txBody>
      </p:sp>
      <p:pic>
        <p:nvPicPr>
          <p:cNvPr id="82" name="Obrázek 8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052047" y="1997826"/>
            <a:ext cx="771525" cy="8191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466644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Obdélník 45"/>
          <p:cNvSpPr/>
          <p:nvPr/>
        </p:nvSpPr>
        <p:spPr>
          <a:xfrm>
            <a:off x="5596741" y="1427086"/>
            <a:ext cx="6239977" cy="3829341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9745830" y="1640929"/>
            <a:ext cx="1885950" cy="771525"/>
          </a:xfrm>
          <a:prstGeom prst="rect">
            <a:avLst/>
          </a:prstGeom>
        </p:spPr>
      </p:pic>
      <p:pic>
        <p:nvPicPr>
          <p:cNvPr id="14" name="Obrázek 1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245122" y="107939"/>
            <a:ext cx="771525" cy="819150"/>
          </a:xfrm>
          <a:prstGeom prst="rect">
            <a:avLst/>
          </a:prstGeom>
        </p:spPr>
      </p:pic>
      <p:sp>
        <p:nvSpPr>
          <p:cNvPr id="17" name="Podnadpis 2"/>
          <p:cNvSpPr txBox="1">
            <a:spLocks/>
          </p:cNvSpPr>
          <p:nvPr/>
        </p:nvSpPr>
        <p:spPr>
          <a:xfrm>
            <a:off x="586304" y="6483361"/>
            <a:ext cx="1404257" cy="3494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smtClean="0"/>
              <a:t>Temelín</a:t>
            </a:r>
            <a:endParaRPr lang="en-GB" sz="1800" baseline="-25000" dirty="0"/>
          </a:p>
        </p:txBody>
      </p:sp>
      <p:sp>
        <p:nvSpPr>
          <p:cNvPr id="18" name="Podnadpis 2"/>
          <p:cNvSpPr txBox="1">
            <a:spLocks/>
          </p:cNvSpPr>
          <p:nvPr/>
        </p:nvSpPr>
        <p:spPr>
          <a:xfrm>
            <a:off x="-37378" y="837986"/>
            <a:ext cx="2392532" cy="509664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800" dirty="0" smtClean="0"/>
              <a:t>Ledvice, </a:t>
            </a:r>
            <a:r>
              <a:rPr lang="cs-CZ" sz="1800" dirty="0" err="1" smtClean="0"/>
              <a:t>Počerady</a:t>
            </a:r>
            <a:r>
              <a:rPr lang="cs-CZ" sz="1800" dirty="0" smtClean="0"/>
              <a:t>, Tušimice, </a:t>
            </a:r>
            <a:r>
              <a:rPr lang="cs-CZ" sz="1800" dirty="0" err="1"/>
              <a:t>P</a:t>
            </a:r>
            <a:r>
              <a:rPr lang="cs-CZ" sz="1800" dirty="0" err="1" smtClean="0"/>
              <a:t>runéřov</a:t>
            </a:r>
            <a:r>
              <a:rPr lang="cs-CZ" sz="1800" dirty="0" smtClean="0"/>
              <a:t> </a:t>
            </a:r>
            <a:endParaRPr lang="en-GB" sz="1800" baseline="-25000" dirty="0"/>
          </a:p>
        </p:txBody>
      </p:sp>
      <p:cxnSp>
        <p:nvCxnSpPr>
          <p:cNvPr id="35" name="Pravoúhlá spojnice 34"/>
          <p:cNvCxnSpPr/>
          <p:nvPr/>
        </p:nvCxnSpPr>
        <p:spPr>
          <a:xfrm>
            <a:off x="1016647" y="242377"/>
            <a:ext cx="4914356" cy="1600568"/>
          </a:xfrm>
          <a:prstGeom prst="bentConnector3">
            <a:avLst>
              <a:gd name="adj1" fmla="val 100061"/>
            </a:avLst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Podnadpis 2"/>
          <p:cNvSpPr txBox="1">
            <a:spLocks/>
          </p:cNvSpPr>
          <p:nvPr/>
        </p:nvSpPr>
        <p:spPr>
          <a:xfrm>
            <a:off x="4850320" y="323907"/>
            <a:ext cx="1082716" cy="302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rgbClr val="FF0000"/>
                </a:solidFill>
              </a:rPr>
              <a:t>EMISE CO</a:t>
            </a:r>
            <a:r>
              <a:rPr lang="cs-CZ" sz="1400" baseline="-25000" dirty="0" smtClean="0">
                <a:solidFill>
                  <a:srgbClr val="FF0000"/>
                </a:solidFill>
              </a:rPr>
              <a:t>2</a:t>
            </a:r>
            <a:endParaRPr lang="en-GB" sz="1400" baseline="-25000" dirty="0">
              <a:solidFill>
                <a:srgbClr val="FF0000"/>
              </a:solidFill>
            </a:endParaRPr>
          </a:p>
        </p:txBody>
      </p:sp>
      <p:cxnSp>
        <p:nvCxnSpPr>
          <p:cNvPr id="52" name="Přímá spojnice se šipkou 51"/>
          <p:cNvCxnSpPr/>
          <p:nvPr/>
        </p:nvCxnSpPr>
        <p:spPr>
          <a:xfrm flipV="1">
            <a:off x="1636720" y="3582973"/>
            <a:ext cx="1297915" cy="2102780"/>
          </a:xfrm>
          <a:prstGeom prst="straightConnector1">
            <a:avLst/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Podnadpis 2"/>
          <p:cNvSpPr txBox="1">
            <a:spLocks/>
          </p:cNvSpPr>
          <p:nvPr/>
        </p:nvSpPr>
        <p:spPr>
          <a:xfrm rot="18113396">
            <a:off x="1821457" y="3973523"/>
            <a:ext cx="1026821" cy="39562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2000" dirty="0" smtClean="0">
                <a:solidFill>
                  <a:schemeClr val="accent2"/>
                </a:solidFill>
              </a:rPr>
              <a:t>Energie</a:t>
            </a:r>
            <a:endParaRPr lang="en-GB" sz="2000" baseline="-25000" dirty="0">
              <a:solidFill>
                <a:schemeClr val="accent2"/>
              </a:solidFill>
            </a:endParaRPr>
          </a:p>
        </p:txBody>
      </p:sp>
      <p:sp>
        <p:nvSpPr>
          <p:cNvPr id="28" name="Podnadpis 2"/>
          <p:cNvSpPr txBox="1">
            <a:spLocks/>
          </p:cNvSpPr>
          <p:nvPr/>
        </p:nvSpPr>
        <p:spPr>
          <a:xfrm>
            <a:off x="10030111" y="489234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2030</a:t>
            </a:r>
            <a:endParaRPr lang="en-GB" baseline="-25000" dirty="0"/>
          </a:p>
        </p:txBody>
      </p:sp>
      <p:sp>
        <p:nvSpPr>
          <p:cNvPr id="32" name="Podnadpis 2"/>
          <p:cNvSpPr txBox="1">
            <a:spLocks/>
          </p:cNvSpPr>
          <p:nvPr/>
        </p:nvSpPr>
        <p:spPr>
          <a:xfrm>
            <a:off x="10030111" y="817465"/>
            <a:ext cx="1601669" cy="42972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dirty="0" smtClean="0"/>
              <a:t>Litvínov</a:t>
            </a:r>
            <a:endParaRPr lang="en-GB" baseline="-25000" dirty="0"/>
          </a:p>
        </p:txBody>
      </p:sp>
      <p:sp>
        <p:nvSpPr>
          <p:cNvPr id="10" name="Obdélník 9"/>
          <p:cNvSpPr/>
          <p:nvPr/>
        </p:nvSpPr>
        <p:spPr>
          <a:xfrm>
            <a:off x="312852" y="1447836"/>
            <a:ext cx="4084600" cy="2071890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pic>
        <p:nvPicPr>
          <p:cNvPr id="11" name="Obrázek 10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02770" y="1614126"/>
            <a:ext cx="771525" cy="819150"/>
          </a:xfrm>
          <a:prstGeom prst="rect">
            <a:avLst/>
          </a:prstGeom>
        </p:spPr>
      </p:pic>
      <p:sp>
        <p:nvSpPr>
          <p:cNvPr id="34" name="Ovál 33"/>
          <p:cNvSpPr/>
          <p:nvPr/>
        </p:nvSpPr>
        <p:spPr>
          <a:xfrm>
            <a:off x="38259" y="4561221"/>
            <a:ext cx="1378405" cy="1105637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36" name="Podnadpis 2"/>
          <p:cNvSpPr txBox="1">
            <a:spLocks/>
          </p:cNvSpPr>
          <p:nvPr/>
        </p:nvSpPr>
        <p:spPr>
          <a:xfrm>
            <a:off x="219480" y="4981782"/>
            <a:ext cx="1082716" cy="3026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chemeClr val="accent1">
                    <a:lumMod val="75000"/>
                  </a:schemeClr>
                </a:solidFill>
              </a:rPr>
              <a:t>OHŘE</a:t>
            </a:r>
            <a:endParaRPr lang="en-GB" sz="1400" baseline="-250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37" name="Podnadpis 2"/>
          <p:cNvSpPr txBox="1">
            <a:spLocks/>
          </p:cNvSpPr>
          <p:nvPr/>
        </p:nvSpPr>
        <p:spPr>
          <a:xfrm>
            <a:off x="3065022" y="588792"/>
            <a:ext cx="936442" cy="3352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chemeClr val="accent1">
                    <a:lumMod val="75000"/>
                  </a:schemeClr>
                </a:solidFill>
              </a:rPr>
              <a:t>H</a:t>
            </a:r>
            <a:r>
              <a:rPr lang="cs-CZ" sz="1400" baseline="-25000" dirty="0" smtClean="0">
                <a:solidFill>
                  <a:schemeClr val="accent1">
                    <a:lumMod val="75000"/>
                  </a:schemeClr>
                </a:solidFill>
              </a:rPr>
              <a:t>2</a:t>
            </a:r>
            <a:r>
              <a:rPr lang="cs-CZ" sz="1400" dirty="0" smtClean="0">
                <a:solidFill>
                  <a:schemeClr val="accent1">
                    <a:lumMod val="75000"/>
                  </a:schemeClr>
                </a:solidFill>
              </a:rPr>
              <a:t>O</a:t>
            </a:r>
            <a:endParaRPr lang="en-GB" sz="1400" baseline="-25000" dirty="0">
              <a:solidFill>
                <a:schemeClr val="accent1">
                  <a:lumMod val="75000"/>
                </a:schemeClr>
              </a:solidFill>
            </a:endParaRPr>
          </a:p>
        </p:txBody>
      </p:sp>
      <p:cxnSp>
        <p:nvCxnSpPr>
          <p:cNvPr id="38" name="Přímá spojnice se šipkou 37"/>
          <p:cNvCxnSpPr/>
          <p:nvPr/>
        </p:nvCxnSpPr>
        <p:spPr>
          <a:xfrm flipV="1">
            <a:off x="709927" y="3572565"/>
            <a:ext cx="578506" cy="914118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3" name="Obrázek 12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402770" y="2542846"/>
            <a:ext cx="3429000" cy="895350"/>
          </a:xfrm>
          <a:prstGeom prst="rect">
            <a:avLst/>
          </a:prstGeom>
        </p:spPr>
      </p:pic>
      <p:pic>
        <p:nvPicPr>
          <p:cNvPr id="41" name="Obrázek 40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916433" y="5673145"/>
            <a:ext cx="771525" cy="819150"/>
          </a:xfrm>
          <a:prstGeom prst="rect">
            <a:avLst/>
          </a:prstGeom>
        </p:spPr>
      </p:pic>
      <p:sp>
        <p:nvSpPr>
          <p:cNvPr id="25" name="Rectangle 2"/>
          <p:cNvSpPr>
            <a:spLocks noChangeArrowheads="1"/>
          </p:cNvSpPr>
          <p:nvPr/>
        </p:nvSpPr>
        <p:spPr bwMode="auto">
          <a:xfrm>
            <a:off x="5802515" y="1882987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/>
          </a:p>
        </p:txBody>
      </p:sp>
      <p:graphicFrame>
        <p:nvGraphicFramePr>
          <p:cNvPr id="26" name="Objekt 25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2320026"/>
              </p:ext>
            </p:extLst>
          </p:nvPr>
        </p:nvGraphicFramePr>
        <p:xfrm>
          <a:off x="5853113" y="1882775"/>
          <a:ext cx="1536700" cy="24765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4" name="Rovnice" r:id="rId6" imgW="1536480" imgH="241200" progId="Equation.3">
                  <p:embed/>
                </p:oleObj>
              </mc:Choice>
              <mc:Fallback>
                <p:oleObj name="Rovnice" r:id="rId6" imgW="1536480" imgH="241200" progId="Equation.3">
                  <p:embed/>
                  <p:pic>
                    <p:nvPicPr>
                      <p:cNvPr id="0" name="Objec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7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853113" y="1882775"/>
                        <a:ext cx="1536700" cy="247650"/>
                      </a:xfrm>
                      <a:prstGeom prst="rect">
                        <a:avLst/>
                      </a:prstGeom>
                      <a:solidFill>
                        <a:srgbClr val="FF0000"/>
                      </a:solidFill>
                    </p:spPr>
                  </p:pic>
                </p:oleObj>
              </mc:Fallback>
            </mc:AlternateContent>
          </a:graphicData>
        </a:graphic>
      </p:graphicFrame>
      <p:cxnSp>
        <p:nvCxnSpPr>
          <p:cNvPr id="33" name="Zakřivená spojnice 32"/>
          <p:cNvCxnSpPr>
            <a:endCxn id="10" idx="0"/>
          </p:cNvCxnSpPr>
          <p:nvPr/>
        </p:nvCxnSpPr>
        <p:spPr>
          <a:xfrm rot="10800000">
            <a:off x="2355153" y="1447836"/>
            <a:ext cx="4945819" cy="379458"/>
          </a:xfrm>
          <a:prstGeom prst="curvedConnector4">
            <a:avLst>
              <a:gd name="adj1" fmla="val 47401"/>
              <a:gd name="adj2" fmla="val 332369"/>
            </a:avLst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Podnadpis 2"/>
          <p:cNvSpPr txBox="1">
            <a:spLocks/>
          </p:cNvSpPr>
          <p:nvPr/>
        </p:nvSpPr>
        <p:spPr>
          <a:xfrm rot="18364606">
            <a:off x="754442" y="4220705"/>
            <a:ext cx="936442" cy="3352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chemeClr val="accent1">
                    <a:lumMod val="75000"/>
                  </a:schemeClr>
                </a:solidFill>
              </a:rPr>
              <a:t>H</a:t>
            </a:r>
            <a:r>
              <a:rPr lang="cs-CZ" sz="1400" baseline="-25000" dirty="0" smtClean="0">
                <a:solidFill>
                  <a:schemeClr val="accent1">
                    <a:lumMod val="75000"/>
                  </a:schemeClr>
                </a:solidFill>
              </a:rPr>
              <a:t>2</a:t>
            </a:r>
            <a:r>
              <a:rPr lang="cs-CZ" sz="1400" dirty="0" smtClean="0">
                <a:solidFill>
                  <a:schemeClr val="accent1">
                    <a:lumMod val="75000"/>
                  </a:schemeClr>
                </a:solidFill>
              </a:rPr>
              <a:t>O</a:t>
            </a:r>
            <a:endParaRPr lang="en-GB" sz="1400" baseline="-25000" dirty="0">
              <a:solidFill>
                <a:schemeClr val="accent1">
                  <a:lumMod val="75000"/>
                </a:schemeClr>
              </a:solidFill>
            </a:endParaRPr>
          </a:p>
        </p:txBody>
      </p:sp>
      <p:cxnSp>
        <p:nvCxnSpPr>
          <p:cNvPr id="79" name="Pravoúhlá spojnice 78"/>
          <p:cNvCxnSpPr>
            <a:stCxn id="10" idx="3"/>
          </p:cNvCxnSpPr>
          <p:nvPr/>
        </p:nvCxnSpPr>
        <p:spPr>
          <a:xfrm flipV="1">
            <a:off x="4397452" y="2160409"/>
            <a:ext cx="1973643" cy="323372"/>
          </a:xfrm>
          <a:prstGeom prst="bentConnector3">
            <a:avLst>
              <a:gd name="adj1" fmla="val 99640"/>
            </a:avLst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Podnadpis 2"/>
          <p:cNvSpPr txBox="1">
            <a:spLocks/>
          </p:cNvSpPr>
          <p:nvPr/>
        </p:nvSpPr>
        <p:spPr>
          <a:xfrm>
            <a:off x="4153574" y="2177657"/>
            <a:ext cx="936442" cy="3352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chemeClr val="accent2"/>
                </a:solidFill>
              </a:rPr>
              <a:t>H</a:t>
            </a:r>
            <a:r>
              <a:rPr lang="cs-CZ" sz="1400" baseline="-25000" dirty="0" smtClean="0">
                <a:solidFill>
                  <a:schemeClr val="accent2"/>
                </a:solidFill>
              </a:rPr>
              <a:t>2</a:t>
            </a:r>
            <a:endParaRPr lang="en-GB" sz="1400" baseline="-25000" dirty="0">
              <a:solidFill>
                <a:schemeClr val="accent2"/>
              </a:solidFill>
            </a:endParaRPr>
          </a:p>
        </p:txBody>
      </p:sp>
      <p:cxnSp>
        <p:nvCxnSpPr>
          <p:cNvPr id="88" name="Pravoúhlá spojnice 87"/>
          <p:cNvCxnSpPr/>
          <p:nvPr/>
        </p:nvCxnSpPr>
        <p:spPr>
          <a:xfrm>
            <a:off x="4302895" y="3436094"/>
            <a:ext cx="2786403" cy="950849"/>
          </a:xfrm>
          <a:prstGeom prst="bentConnector3">
            <a:avLst>
              <a:gd name="adj1" fmla="val 62111"/>
            </a:avLst>
          </a:prstGeom>
          <a:ln>
            <a:solidFill>
              <a:schemeClr val="accent2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Podnadpis 2"/>
          <p:cNvSpPr txBox="1">
            <a:spLocks/>
          </p:cNvSpPr>
          <p:nvPr/>
        </p:nvSpPr>
        <p:spPr>
          <a:xfrm>
            <a:off x="4153572" y="3179136"/>
            <a:ext cx="936442" cy="33521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cs-CZ" sz="1400" dirty="0" smtClean="0">
                <a:solidFill>
                  <a:schemeClr val="accent2"/>
                </a:solidFill>
              </a:rPr>
              <a:t>H</a:t>
            </a:r>
            <a:r>
              <a:rPr lang="cs-CZ" sz="1400" baseline="-25000" dirty="0" smtClean="0">
                <a:solidFill>
                  <a:schemeClr val="accent2"/>
                </a:solidFill>
              </a:rPr>
              <a:t>2</a:t>
            </a:r>
            <a:endParaRPr lang="en-GB" sz="1400" baseline="-25000" dirty="0">
              <a:solidFill>
                <a:schemeClr val="accent2"/>
              </a:solidFill>
            </a:endParaRPr>
          </a:p>
        </p:txBody>
      </p:sp>
      <p:pic>
        <p:nvPicPr>
          <p:cNvPr id="101" name="Obrázek 100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7210033" y="2512875"/>
            <a:ext cx="4421748" cy="2468907"/>
          </a:xfrm>
          <a:prstGeom prst="rect">
            <a:avLst/>
          </a:prstGeom>
        </p:spPr>
      </p:pic>
      <p:sp>
        <p:nvSpPr>
          <p:cNvPr id="95" name="Rectangle 10"/>
          <p:cNvSpPr>
            <a:spLocks noChangeArrowheads="1"/>
          </p:cNvSpPr>
          <p:nvPr/>
        </p:nvSpPr>
        <p:spPr bwMode="auto">
          <a:xfrm>
            <a:off x="5804433" y="2727701"/>
            <a:ext cx="12192000" cy="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n-GB"/>
          </a:p>
        </p:txBody>
      </p:sp>
      <p:cxnSp>
        <p:nvCxnSpPr>
          <p:cNvPr id="102" name="Pravoúhlá spojnice 101"/>
          <p:cNvCxnSpPr/>
          <p:nvPr/>
        </p:nvCxnSpPr>
        <p:spPr>
          <a:xfrm rot="16200000" flipH="1">
            <a:off x="5890823" y="3078378"/>
            <a:ext cx="2103933" cy="267994"/>
          </a:xfrm>
          <a:prstGeom prst="bentConnector3">
            <a:avLst>
              <a:gd name="adj1" fmla="val 100188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Pravoúhlá spojnice 113"/>
          <p:cNvCxnSpPr/>
          <p:nvPr/>
        </p:nvCxnSpPr>
        <p:spPr>
          <a:xfrm rot="10800000">
            <a:off x="5931005" y="2160441"/>
            <a:ext cx="2973839" cy="547196"/>
          </a:xfrm>
          <a:prstGeom prst="bentConnector3">
            <a:avLst>
              <a:gd name="adj1" fmla="val 99783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Pravoúhlá spojnice 129"/>
          <p:cNvCxnSpPr/>
          <p:nvPr/>
        </p:nvCxnSpPr>
        <p:spPr>
          <a:xfrm rot="16200000" flipV="1">
            <a:off x="5885517" y="2278698"/>
            <a:ext cx="1586920" cy="1350339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9942857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GB"/>
          </a:p>
        </p:txBody>
      </p:sp>
      <p:pic>
        <p:nvPicPr>
          <p:cNvPr id="4" name="Obrázek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47650" y="842711"/>
            <a:ext cx="11696700" cy="512445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621406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524000" y="1203158"/>
            <a:ext cx="9144000" cy="4860762"/>
          </a:xfrm>
        </p:spPr>
        <p:txBody>
          <a:bodyPr>
            <a:normAutofit fontScale="90000"/>
          </a:bodyPr>
          <a:lstStyle/>
          <a:p>
            <a:pPr algn="l"/>
            <a:r>
              <a:rPr lang="en-GB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</a:t>
            </a:r>
            <a:r>
              <a:rPr lang="cs-CZ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Eliminace emisí CO</a:t>
            </a:r>
            <a:r>
              <a:rPr lang="cs-CZ" sz="3600" baseline="-25000" dirty="0" smtClean="0">
                <a:solidFill>
                  <a:srgbClr val="92D050"/>
                </a:solidFill>
                <a:sym typeface="Wingdings" panose="05000000000000000000" pitchFamily="2" charset="2"/>
              </a:rPr>
              <a:t>2</a:t>
            </a:r>
            <a:br>
              <a:rPr lang="cs-CZ" sz="3600" baseline="-25000" dirty="0" smtClean="0">
                <a:solidFill>
                  <a:srgbClr val="92D050"/>
                </a:solidFill>
                <a:sym typeface="Wingdings" panose="05000000000000000000" pitchFamily="2" charset="2"/>
              </a:rPr>
            </a:br>
            <a:r>
              <a:rPr lang="en-GB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</a:t>
            </a:r>
            <a:r>
              <a:rPr lang="cs-CZ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Snížení závislosti na dovozu ropy</a:t>
            </a:r>
            <a:br>
              <a:rPr lang="cs-CZ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</a:br>
            <a:r>
              <a:rPr lang="en-GB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</a:t>
            </a:r>
            <a:r>
              <a:rPr lang="cs-CZ" sz="3600" dirty="0">
                <a:solidFill>
                  <a:srgbClr val="92D050"/>
                </a:solidFill>
                <a:sym typeface="Wingdings" panose="05000000000000000000" pitchFamily="2" charset="2"/>
              </a:rPr>
              <a:t>V</a:t>
            </a:r>
            <a:r>
              <a:rPr lang="cs-CZ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yužití energie z jádra pro pohon spalovacích a vznětových motorů</a:t>
            </a:r>
            <a:br>
              <a:rPr lang="cs-CZ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</a:br>
            <a:r>
              <a:rPr lang="en-GB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</a:t>
            </a:r>
            <a:r>
              <a:rPr lang="cs-CZ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Snížení produkce topných olejů, asfaltů a síry</a:t>
            </a:r>
            <a:br>
              <a:rPr lang="cs-CZ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</a:br>
            <a:r>
              <a:rPr lang="en-GB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</a:t>
            </a:r>
            <a:r>
              <a:rPr lang="cs-CZ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  <a:t>Využití přebytečné kapacity nového bloku JE v Temelíně </a:t>
            </a:r>
            <a:br>
              <a:rPr lang="cs-CZ" sz="3600" dirty="0" smtClean="0">
                <a:solidFill>
                  <a:srgbClr val="92D050"/>
                </a:solidFill>
                <a:sym typeface="Wingdings" panose="05000000000000000000" pitchFamily="2" charset="2"/>
              </a:rPr>
            </a:br>
            <a:r>
              <a:rPr lang="cs-CZ" sz="3600" dirty="0" smtClean="0">
                <a:sym typeface="Wingdings" panose="05000000000000000000" pitchFamily="2" charset="2"/>
              </a:rPr>
              <a:t/>
            </a:r>
            <a:br>
              <a:rPr lang="cs-CZ" sz="3600" dirty="0" smtClean="0">
                <a:sym typeface="Wingdings" panose="05000000000000000000" pitchFamily="2" charset="2"/>
              </a:rPr>
            </a:br>
            <a:r>
              <a:rPr lang="en-GB" sz="3600" dirty="0">
                <a:solidFill>
                  <a:srgbClr val="FF0000"/>
                </a:solidFill>
                <a:sym typeface="Wingdings" panose="05000000000000000000" pitchFamily="2" charset="2"/>
              </a:rPr>
              <a:t></a:t>
            </a:r>
            <a:r>
              <a:rPr lang="cs-CZ" sz="3600" dirty="0">
                <a:solidFill>
                  <a:srgbClr val="FF0000"/>
                </a:solidFill>
                <a:sym typeface="Wingdings" panose="05000000000000000000" pitchFamily="2" charset="2"/>
              </a:rPr>
              <a:t> </a:t>
            </a:r>
            <a:r>
              <a:rPr lang="cs-CZ" sz="3600" dirty="0" smtClean="0">
                <a:solidFill>
                  <a:srgbClr val="FF0000"/>
                </a:solidFill>
                <a:sym typeface="Wingdings" panose="05000000000000000000" pitchFamily="2" charset="2"/>
              </a:rPr>
              <a:t>Energetická </a:t>
            </a:r>
            <a:r>
              <a:rPr lang="cs-CZ" sz="3600" dirty="0">
                <a:solidFill>
                  <a:srgbClr val="FF0000"/>
                </a:solidFill>
                <a:sym typeface="Wingdings" panose="05000000000000000000" pitchFamily="2" charset="2"/>
              </a:rPr>
              <a:t>náročnost (??? </a:t>
            </a:r>
            <a:r>
              <a:rPr lang="cs-CZ" sz="3600" dirty="0" smtClean="0">
                <a:solidFill>
                  <a:srgbClr val="FF0000"/>
                </a:solidFill>
                <a:sym typeface="Wingdings" panose="05000000000000000000" pitchFamily="2" charset="2"/>
              </a:rPr>
              <a:t>POX </a:t>
            </a:r>
            <a:r>
              <a:rPr lang="cs-CZ" sz="3600" dirty="0">
                <a:solidFill>
                  <a:srgbClr val="FF0000"/>
                </a:solidFill>
                <a:sym typeface="Wingdings" panose="05000000000000000000" pitchFamily="2" charset="2"/>
              </a:rPr>
              <a:t>nebo Pyrolýza jako zdroj tepla)</a:t>
            </a:r>
            <a:br>
              <a:rPr lang="cs-CZ" sz="3600" dirty="0">
                <a:solidFill>
                  <a:srgbClr val="FF0000"/>
                </a:solidFill>
                <a:sym typeface="Wingdings" panose="05000000000000000000" pitchFamily="2" charset="2"/>
              </a:rPr>
            </a:br>
            <a:r>
              <a:rPr lang="en-GB" sz="3600" dirty="0">
                <a:solidFill>
                  <a:srgbClr val="FF0000"/>
                </a:solidFill>
                <a:sym typeface="Wingdings" panose="05000000000000000000" pitchFamily="2" charset="2"/>
              </a:rPr>
              <a:t></a:t>
            </a:r>
            <a:r>
              <a:rPr lang="cs-CZ" sz="3600" b="1" dirty="0">
                <a:solidFill>
                  <a:srgbClr val="FF0000"/>
                </a:solidFill>
                <a:sym typeface="Wingdings" panose="05000000000000000000" pitchFamily="2" charset="2"/>
              </a:rPr>
              <a:t> MOŽNOST VÝROBY METANU Z OXIDU UHLIČITÉHO, ELEKTROLYTICKÉHO VODÍKU A TEPLA ZE SPALOVÁNÍ </a:t>
            </a:r>
            <a:r>
              <a:rPr lang="cs-CZ" sz="3600" b="1" dirty="0" smtClean="0">
                <a:solidFill>
                  <a:srgbClr val="FF0000"/>
                </a:solidFill>
                <a:sym typeface="Wingdings" panose="05000000000000000000" pitchFamily="2" charset="2"/>
              </a:rPr>
              <a:t>UHLÍ</a:t>
            </a:r>
            <a:endParaRPr lang="en-GB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592837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iv Office">
  <a:themeElements>
    <a:clrScheme name="Kancelář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celář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308</TotalTime>
  <Words>74</Words>
  <Application>Microsoft Office PowerPoint</Application>
  <PresentationFormat>Širokoúhlá obrazovka</PresentationFormat>
  <Paragraphs>43</Paragraphs>
  <Slides>7</Slides>
  <Notes>0</Notes>
  <HiddenSlides>0</HiddenSlides>
  <MMClips>0</MMClips>
  <ScaleCrop>false</ScaleCrop>
  <HeadingPairs>
    <vt:vector size="8" baseType="variant">
      <vt:variant>
        <vt:lpstr>Použitá písma</vt:lpstr>
      </vt:variant>
      <vt:variant>
        <vt:i4>4</vt:i4>
      </vt:variant>
      <vt:variant>
        <vt:lpstr>Motiv</vt:lpstr>
      </vt:variant>
      <vt:variant>
        <vt:i4>1</vt:i4>
      </vt:variant>
      <vt:variant>
        <vt:lpstr>Vložené servery OLE</vt:lpstr>
      </vt:variant>
      <vt:variant>
        <vt:i4>1</vt:i4>
      </vt:variant>
      <vt:variant>
        <vt:lpstr>Nadpisy snímků</vt:lpstr>
      </vt:variant>
      <vt:variant>
        <vt:i4>7</vt:i4>
      </vt:variant>
    </vt:vector>
  </HeadingPairs>
  <TitlesOfParts>
    <vt:vector size="13" baseType="lpstr">
      <vt:lpstr>Arial</vt:lpstr>
      <vt:lpstr>Calibri</vt:lpstr>
      <vt:lpstr>Calibri Light</vt:lpstr>
      <vt:lpstr>Wingdings</vt:lpstr>
      <vt:lpstr>Motiv Office</vt:lpstr>
      <vt:lpstr>Rovnice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Prezentace aplikace PowerPoint</vt:lpstr>
      <vt:lpstr>Eliminace emisí CO2 Snížení závislosti na dovozu ropy Využití energie z jádra pro pohon spalovacích a vznětových motorů Snížení produkce topných olejů, asfaltů a síry Využití přebytečné kapacity nového bloku JE v Temelíně    Energetická náročnost (??? POX nebo Pyrolýza jako zdroj tepla)  MOŽNOST VÝROBY METANU Z OXIDU UHLIČITÉHO, ELEKTROLYTICKÉHO VODÍKU A TEPLA ZE SPALOVÁNÍ UHLÍ</vt:lpstr>
    </vt:vector>
  </TitlesOfParts>
  <Company>Výzkumný ústav anorganické chemie a.s.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Jiří Hájek</dc:creator>
  <cp:lastModifiedBy>Soucek Ivan</cp:lastModifiedBy>
  <cp:revision>20</cp:revision>
  <dcterms:created xsi:type="dcterms:W3CDTF">2015-10-22T18:26:47Z</dcterms:created>
  <dcterms:modified xsi:type="dcterms:W3CDTF">2018-02-14T14:20:27Z</dcterms:modified>
</cp:coreProperties>
</file>

<file path=docProps/thumbnail.jpeg>
</file>